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70" r:id="rId3"/>
    <p:sldId id="286" r:id="rId4"/>
    <p:sldId id="287" r:id="rId5"/>
    <p:sldId id="288" r:id="rId6"/>
    <p:sldId id="289" r:id="rId7"/>
    <p:sldId id="290" r:id="rId8"/>
    <p:sldId id="291" r:id="rId9"/>
    <p:sldId id="343" r:id="rId10"/>
    <p:sldId id="352" r:id="rId11"/>
    <p:sldId id="353" r:id="rId12"/>
    <p:sldId id="354" r:id="rId13"/>
    <p:sldId id="355" r:id="rId14"/>
    <p:sldId id="356"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44" r:id="rId29"/>
    <p:sldId id="349" r:id="rId30"/>
    <p:sldId id="345" r:id="rId31"/>
    <p:sldId id="346" r:id="rId32"/>
    <p:sldId id="347" r:id="rId33"/>
    <p:sldId id="350" r:id="rId34"/>
    <p:sldId id="348" r:id="rId35"/>
    <p:sldId id="342" r:id="rId36"/>
    <p:sldId id="292" r:id="rId37"/>
    <p:sldId id="293" r:id="rId38"/>
    <p:sldId id="294" r:id="rId39"/>
    <p:sldId id="295" r:id="rId40"/>
    <p:sldId id="296" r:id="rId41"/>
    <p:sldId id="297" r:id="rId42"/>
    <p:sldId id="298" r:id="rId43"/>
    <p:sldId id="302" r:id="rId44"/>
    <p:sldId id="351" r:id="rId45"/>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37" autoAdjust="0"/>
    <p:restoredTop sz="94660"/>
  </p:normalViewPr>
  <p:slideViewPr>
    <p:cSldViewPr snapToGrid="0">
      <p:cViewPr varScale="1">
        <p:scale>
          <a:sx n="106" d="100"/>
          <a:sy n="106" d="100"/>
        </p:scale>
        <p:origin x="91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5BAAF3-326D-4CEF-99F7-6CEC6261D0C9}" type="datetimeFigureOut">
              <a:rPr lang="es-AR" smtClean="0"/>
              <a:t>28/11/2024</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D65A1-2B89-41E7-A382-CEDF18CCF7AB}" type="slidenum">
              <a:rPr lang="es-AR" smtClean="0"/>
              <a:t>‹Nº›</a:t>
            </a:fld>
            <a:endParaRPr lang="es-AR"/>
          </a:p>
        </p:txBody>
      </p:sp>
    </p:spTree>
    <p:extLst>
      <p:ext uri="{BB962C8B-B14F-4D97-AF65-F5344CB8AC3E}">
        <p14:creationId xmlns:p14="http://schemas.microsoft.com/office/powerpoint/2010/main" val="4017321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p:cNvSpPr>
            <a:spLocks noGrp="1"/>
          </p:cNvSpPr>
          <p:nvPr>
            <p:ph type="sldNum" sz="quarter" idx="10"/>
          </p:nvPr>
        </p:nvSpPr>
        <p:spPr/>
        <p:txBody>
          <a:bodyPr/>
          <a:lstStyle/>
          <a:p>
            <a:fld id="{4ABD65A1-2B89-41E7-A382-CEDF18CCF7AB}" type="slidenum">
              <a:rPr lang="es-AR" smtClean="0"/>
              <a:t>9</a:t>
            </a:fld>
            <a:endParaRPr lang="es-AR"/>
          </a:p>
        </p:txBody>
      </p:sp>
    </p:spTree>
    <p:extLst>
      <p:ext uri="{BB962C8B-B14F-4D97-AF65-F5344CB8AC3E}">
        <p14:creationId xmlns:p14="http://schemas.microsoft.com/office/powerpoint/2010/main" val="3679442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A74DC-EE6D-FFD0-97EC-9F0868E287A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C03BB9B-8874-2C6D-C13B-44F349D47C6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5B7C894-903B-C551-F85D-6DE582B10152}"/>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359C4C37-3FE5-ADEA-B48E-94DA19542415}"/>
              </a:ext>
            </a:extLst>
          </p:cNvPr>
          <p:cNvSpPr>
            <a:spLocks noGrp="1"/>
          </p:cNvSpPr>
          <p:nvPr>
            <p:ph type="sldNum" sz="quarter" idx="10"/>
          </p:nvPr>
        </p:nvSpPr>
        <p:spPr/>
        <p:txBody>
          <a:bodyPr/>
          <a:lstStyle/>
          <a:p>
            <a:fld id="{4ABD65A1-2B89-41E7-A382-CEDF18CCF7AB}" type="slidenum">
              <a:rPr lang="es-AR" smtClean="0"/>
              <a:t>18</a:t>
            </a:fld>
            <a:endParaRPr lang="es-AR"/>
          </a:p>
        </p:txBody>
      </p:sp>
    </p:spTree>
    <p:extLst>
      <p:ext uri="{BB962C8B-B14F-4D97-AF65-F5344CB8AC3E}">
        <p14:creationId xmlns:p14="http://schemas.microsoft.com/office/powerpoint/2010/main" val="381660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FADF6-B91A-BD4A-A44A-42A3E9BED5C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BAB0DB8-6C9F-4D15-F3F6-677CB7E5B0E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06742D5-71C1-B974-C272-0492F5A23640}"/>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057A37C8-43E6-7901-BF78-BD24F207FD36}"/>
              </a:ext>
            </a:extLst>
          </p:cNvPr>
          <p:cNvSpPr>
            <a:spLocks noGrp="1"/>
          </p:cNvSpPr>
          <p:nvPr>
            <p:ph type="sldNum" sz="quarter" idx="10"/>
          </p:nvPr>
        </p:nvSpPr>
        <p:spPr/>
        <p:txBody>
          <a:bodyPr/>
          <a:lstStyle/>
          <a:p>
            <a:fld id="{4ABD65A1-2B89-41E7-A382-CEDF18CCF7AB}" type="slidenum">
              <a:rPr lang="es-AR" smtClean="0"/>
              <a:t>19</a:t>
            </a:fld>
            <a:endParaRPr lang="es-AR"/>
          </a:p>
        </p:txBody>
      </p:sp>
    </p:spTree>
    <p:extLst>
      <p:ext uri="{BB962C8B-B14F-4D97-AF65-F5344CB8AC3E}">
        <p14:creationId xmlns:p14="http://schemas.microsoft.com/office/powerpoint/2010/main" val="308188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E93A-4B13-FDE3-4FC3-0920BCBC60A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594A555-D4DB-9304-4BDD-4180425EAEA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09560CA-62D0-C97E-80B4-CD7CD1BAC878}"/>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B606D649-FEC1-BDD2-05F3-19C4141953B2}"/>
              </a:ext>
            </a:extLst>
          </p:cNvPr>
          <p:cNvSpPr>
            <a:spLocks noGrp="1"/>
          </p:cNvSpPr>
          <p:nvPr>
            <p:ph type="sldNum" sz="quarter" idx="10"/>
          </p:nvPr>
        </p:nvSpPr>
        <p:spPr/>
        <p:txBody>
          <a:bodyPr/>
          <a:lstStyle/>
          <a:p>
            <a:fld id="{4ABD65A1-2B89-41E7-A382-CEDF18CCF7AB}" type="slidenum">
              <a:rPr lang="es-AR" smtClean="0"/>
              <a:t>20</a:t>
            </a:fld>
            <a:endParaRPr lang="es-AR"/>
          </a:p>
        </p:txBody>
      </p:sp>
    </p:spTree>
    <p:extLst>
      <p:ext uri="{BB962C8B-B14F-4D97-AF65-F5344CB8AC3E}">
        <p14:creationId xmlns:p14="http://schemas.microsoft.com/office/powerpoint/2010/main" val="1307605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F59DC-1DA6-EC8D-35F6-A9C37EF97D0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4AD697-65BF-E6A5-CA15-1A4D23029C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8FEC6BB-85A8-C19C-7ECB-6913119CE446}"/>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2D67AC3C-0D41-52C1-E286-B6EE65FD0CF7}"/>
              </a:ext>
            </a:extLst>
          </p:cNvPr>
          <p:cNvSpPr>
            <a:spLocks noGrp="1"/>
          </p:cNvSpPr>
          <p:nvPr>
            <p:ph type="sldNum" sz="quarter" idx="10"/>
          </p:nvPr>
        </p:nvSpPr>
        <p:spPr/>
        <p:txBody>
          <a:bodyPr/>
          <a:lstStyle/>
          <a:p>
            <a:fld id="{4ABD65A1-2B89-41E7-A382-CEDF18CCF7AB}" type="slidenum">
              <a:rPr lang="es-AR" smtClean="0"/>
              <a:t>21</a:t>
            </a:fld>
            <a:endParaRPr lang="es-AR"/>
          </a:p>
        </p:txBody>
      </p:sp>
    </p:spTree>
    <p:extLst>
      <p:ext uri="{BB962C8B-B14F-4D97-AF65-F5344CB8AC3E}">
        <p14:creationId xmlns:p14="http://schemas.microsoft.com/office/powerpoint/2010/main" val="2287264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B4F95-C00F-7BB1-AA7F-EA42084DACF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5420726-9418-B6B5-03AF-EDFA98C416A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DD3F3A5-0DCE-B10A-8262-2A4D3569AF38}"/>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019E613C-C5C0-315A-7ADD-C4D3A63D1E7F}"/>
              </a:ext>
            </a:extLst>
          </p:cNvPr>
          <p:cNvSpPr>
            <a:spLocks noGrp="1"/>
          </p:cNvSpPr>
          <p:nvPr>
            <p:ph type="sldNum" sz="quarter" idx="10"/>
          </p:nvPr>
        </p:nvSpPr>
        <p:spPr/>
        <p:txBody>
          <a:bodyPr/>
          <a:lstStyle/>
          <a:p>
            <a:fld id="{4ABD65A1-2B89-41E7-A382-CEDF18CCF7AB}" type="slidenum">
              <a:rPr lang="es-AR" smtClean="0"/>
              <a:t>22</a:t>
            </a:fld>
            <a:endParaRPr lang="es-AR"/>
          </a:p>
        </p:txBody>
      </p:sp>
    </p:spTree>
    <p:extLst>
      <p:ext uri="{BB962C8B-B14F-4D97-AF65-F5344CB8AC3E}">
        <p14:creationId xmlns:p14="http://schemas.microsoft.com/office/powerpoint/2010/main" val="4116880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DF06D-D4D4-8D6E-1038-5C46B0FA74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F35E69-F6CC-8ABB-81B4-8E15F64AD86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F4A2CB0-E55F-EF99-1C2D-4818521CCD23}"/>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846A5092-9504-1A07-499D-77FB566F5AAD}"/>
              </a:ext>
            </a:extLst>
          </p:cNvPr>
          <p:cNvSpPr>
            <a:spLocks noGrp="1"/>
          </p:cNvSpPr>
          <p:nvPr>
            <p:ph type="sldNum" sz="quarter" idx="10"/>
          </p:nvPr>
        </p:nvSpPr>
        <p:spPr/>
        <p:txBody>
          <a:bodyPr/>
          <a:lstStyle/>
          <a:p>
            <a:fld id="{4ABD65A1-2B89-41E7-A382-CEDF18CCF7AB}" type="slidenum">
              <a:rPr lang="es-AR" smtClean="0"/>
              <a:t>23</a:t>
            </a:fld>
            <a:endParaRPr lang="es-AR"/>
          </a:p>
        </p:txBody>
      </p:sp>
    </p:spTree>
    <p:extLst>
      <p:ext uri="{BB962C8B-B14F-4D97-AF65-F5344CB8AC3E}">
        <p14:creationId xmlns:p14="http://schemas.microsoft.com/office/powerpoint/2010/main" val="3360866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3B1BF-531F-0836-8687-E5F690CEDA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4FA14DB-BA98-BF65-C32B-9401743CD82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1F63DFA-FECA-DDB9-B70F-5CE8F1B8ACF1}"/>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EC0B65EF-0ECA-ACC2-50EC-9B11A5FEFA74}"/>
              </a:ext>
            </a:extLst>
          </p:cNvPr>
          <p:cNvSpPr>
            <a:spLocks noGrp="1"/>
          </p:cNvSpPr>
          <p:nvPr>
            <p:ph type="sldNum" sz="quarter" idx="10"/>
          </p:nvPr>
        </p:nvSpPr>
        <p:spPr/>
        <p:txBody>
          <a:bodyPr/>
          <a:lstStyle/>
          <a:p>
            <a:fld id="{4ABD65A1-2B89-41E7-A382-CEDF18CCF7AB}" type="slidenum">
              <a:rPr lang="es-AR" smtClean="0"/>
              <a:t>24</a:t>
            </a:fld>
            <a:endParaRPr lang="es-AR"/>
          </a:p>
        </p:txBody>
      </p:sp>
    </p:spTree>
    <p:extLst>
      <p:ext uri="{BB962C8B-B14F-4D97-AF65-F5344CB8AC3E}">
        <p14:creationId xmlns:p14="http://schemas.microsoft.com/office/powerpoint/2010/main" val="513190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0CED6-C216-2344-4CFD-42D37A505B9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BCA7FE-FD3F-50C0-4DD6-F9FF2311102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5714AF6-FC51-4A7B-7798-47828CF0AA93}"/>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C35D5D04-B3AB-170D-04A5-559329AC0DF1}"/>
              </a:ext>
            </a:extLst>
          </p:cNvPr>
          <p:cNvSpPr>
            <a:spLocks noGrp="1"/>
          </p:cNvSpPr>
          <p:nvPr>
            <p:ph type="sldNum" sz="quarter" idx="10"/>
          </p:nvPr>
        </p:nvSpPr>
        <p:spPr/>
        <p:txBody>
          <a:bodyPr/>
          <a:lstStyle/>
          <a:p>
            <a:fld id="{4ABD65A1-2B89-41E7-A382-CEDF18CCF7AB}" type="slidenum">
              <a:rPr lang="es-AR" smtClean="0"/>
              <a:t>25</a:t>
            </a:fld>
            <a:endParaRPr lang="es-AR"/>
          </a:p>
        </p:txBody>
      </p:sp>
    </p:spTree>
    <p:extLst>
      <p:ext uri="{BB962C8B-B14F-4D97-AF65-F5344CB8AC3E}">
        <p14:creationId xmlns:p14="http://schemas.microsoft.com/office/powerpoint/2010/main" val="2592382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777E8-31D6-E263-F1A5-17B952718E4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BD52BFC-3308-A975-12CC-C78C6373DE7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B23DC77-5000-B35C-C35C-928D670C69A2}"/>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32778D60-D29F-EC54-0B75-1FAD4E9C7022}"/>
              </a:ext>
            </a:extLst>
          </p:cNvPr>
          <p:cNvSpPr>
            <a:spLocks noGrp="1"/>
          </p:cNvSpPr>
          <p:nvPr>
            <p:ph type="sldNum" sz="quarter" idx="10"/>
          </p:nvPr>
        </p:nvSpPr>
        <p:spPr/>
        <p:txBody>
          <a:bodyPr/>
          <a:lstStyle/>
          <a:p>
            <a:fld id="{4ABD65A1-2B89-41E7-A382-CEDF18CCF7AB}" type="slidenum">
              <a:rPr lang="es-AR" smtClean="0"/>
              <a:t>26</a:t>
            </a:fld>
            <a:endParaRPr lang="es-AR"/>
          </a:p>
        </p:txBody>
      </p:sp>
    </p:spTree>
    <p:extLst>
      <p:ext uri="{BB962C8B-B14F-4D97-AF65-F5344CB8AC3E}">
        <p14:creationId xmlns:p14="http://schemas.microsoft.com/office/powerpoint/2010/main" val="206684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18EFE-B7E2-2811-D244-6C306A84569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CB7BF70-3C8F-9325-F0D3-DDEE27C50F4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2703514-E13C-F173-E9D7-21458A7F8093}"/>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9A3ABDD7-AFD3-5249-0ABE-CF1B8AD3DC1F}"/>
              </a:ext>
            </a:extLst>
          </p:cNvPr>
          <p:cNvSpPr>
            <a:spLocks noGrp="1"/>
          </p:cNvSpPr>
          <p:nvPr>
            <p:ph type="sldNum" sz="quarter" idx="10"/>
          </p:nvPr>
        </p:nvSpPr>
        <p:spPr/>
        <p:txBody>
          <a:bodyPr/>
          <a:lstStyle/>
          <a:p>
            <a:fld id="{4ABD65A1-2B89-41E7-A382-CEDF18CCF7AB}" type="slidenum">
              <a:rPr lang="es-AR" smtClean="0"/>
              <a:t>27</a:t>
            </a:fld>
            <a:endParaRPr lang="es-AR"/>
          </a:p>
        </p:txBody>
      </p:sp>
    </p:spTree>
    <p:extLst>
      <p:ext uri="{BB962C8B-B14F-4D97-AF65-F5344CB8AC3E}">
        <p14:creationId xmlns:p14="http://schemas.microsoft.com/office/powerpoint/2010/main" val="1289355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CAB4E-B33C-51B9-614B-B564742511A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A19DEE9-2A03-0CCA-9CCD-DBE27B8C854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89E71B0-497B-8261-3C54-38E1BDA6BCCA}"/>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B7B11A0A-F4E5-E827-9214-CC8C0BBEEF8F}"/>
              </a:ext>
            </a:extLst>
          </p:cNvPr>
          <p:cNvSpPr>
            <a:spLocks noGrp="1"/>
          </p:cNvSpPr>
          <p:nvPr>
            <p:ph type="sldNum" sz="quarter" idx="10"/>
          </p:nvPr>
        </p:nvSpPr>
        <p:spPr/>
        <p:txBody>
          <a:bodyPr/>
          <a:lstStyle/>
          <a:p>
            <a:fld id="{4ABD65A1-2B89-41E7-A382-CEDF18CCF7AB}" type="slidenum">
              <a:rPr lang="es-AR" smtClean="0"/>
              <a:t>10</a:t>
            </a:fld>
            <a:endParaRPr lang="es-AR"/>
          </a:p>
        </p:txBody>
      </p:sp>
    </p:spTree>
    <p:extLst>
      <p:ext uri="{BB962C8B-B14F-4D97-AF65-F5344CB8AC3E}">
        <p14:creationId xmlns:p14="http://schemas.microsoft.com/office/powerpoint/2010/main" val="40375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8865C-332F-8BB0-4A8B-0750AD528D5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767EF2-F1EF-F3F1-C723-2004E496583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2C6399B-C132-1A6D-8205-CD04FA85A6CC}"/>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01333D25-6C31-0829-A4DD-31A0505E7E14}"/>
              </a:ext>
            </a:extLst>
          </p:cNvPr>
          <p:cNvSpPr>
            <a:spLocks noGrp="1"/>
          </p:cNvSpPr>
          <p:nvPr>
            <p:ph type="sldNum" sz="quarter" idx="10"/>
          </p:nvPr>
        </p:nvSpPr>
        <p:spPr/>
        <p:txBody>
          <a:bodyPr/>
          <a:lstStyle/>
          <a:p>
            <a:fld id="{4ABD65A1-2B89-41E7-A382-CEDF18CCF7AB}" type="slidenum">
              <a:rPr lang="es-AR" smtClean="0"/>
              <a:t>11</a:t>
            </a:fld>
            <a:endParaRPr lang="es-AR"/>
          </a:p>
        </p:txBody>
      </p:sp>
    </p:spTree>
    <p:extLst>
      <p:ext uri="{BB962C8B-B14F-4D97-AF65-F5344CB8AC3E}">
        <p14:creationId xmlns:p14="http://schemas.microsoft.com/office/powerpoint/2010/main" val="383368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CD60A-EF86-3691-FEDA-1F3790AE52A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B2F855-7410-98D6-8182-9A65125211E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A5B5FB9-5720-CF00-23C4-C669C105AA9E}"/>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4F334E79-69A1-2074-1A79-19C19FD08905}"/>
              </a:ext>
            </a:extLst>
          </p:cNvPr>
          <p:cNvSpPr>
            <a:spLocks noGrp="1"/>
          </p:cNvSpPr>
          <p:nvPr>
            <p:ph type="sldNum" sz="quarter" idx="10"/>
          </p:nvPr>
        </p:nvSpPr>
        <p:spPr/>
        <p:txBody>
          <a:bodyPr/>
          <a:lstStyle/>
          <a:p>
            <a:fld id="{4ABD65A1-2B89-41E7-A382-CEDF18CCF7AB}" type="slidenum">
              <a:rPr lang="es-AR" smtClean="0"/>
              <a:t>12</a:t>
            </a:fld>
            <a:endParaRPr lang="es-AR"/>
          </a:p>
        </p:txBody>
      </p:sp>
    </p:spTree>
    <p:extLst>
      <p:ext uri="{BB962C8B-B14F-4D97-AF65-F5344CB8AC3E}">
        <p14:creationId xmlns:p14="http://schemas.microsoft.com/office/powerpoint/2010/main" val="1158684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58779-46F3-F4EE-DC6B-FD5317BBEF9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1498F1-C4E5-05C1-2988-033574AD190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05F17F2-7BD1-C5C1-B76A-0848C4D6A3E8}"/>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A717CA44-BC01-74FF-6C0A-A248CC8A695E}"/>
              </a:ext>
            </a:extLst>
          </p:cNvPr>
          <p:cNvSpPr>
            <a:spLocks noGrp="1"/>
          </p:cNvSpPr>
          <p:nvPr>
            <p:ph type="sldNum" sz="quarter" idx="10"/>
          </p:nvPr>
        </p:nvSpPr>
        <p:spPr/>
        <p:txBody>
          <a:bodyPr/>
          <a:lstStyle/>
          <a:p>
            <a:fld id="{4ABD65A1-2B89-41E7-A382-CEDF18CCF7AB}" type="slidenum">
              <a:rPr lang="es-AR" smtClean="0"/>
              <a:t>13</a:t>
            </a:fld>
            <a:endParaRPr lang="es-AR"/>
          </a:p>
        </p:txBody>
      </p:sp>
    </p:spTree>
    <p:extLst>
      <p:ext uri="{BB962C8B-B14F-4D97-AF65-F5344CB8AC3E}">
        <p14:creationId xmlns:p14="http://schemas.microsoft.com/office/powerpoint/2010/main" val="787080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430E2-0210-953F-7450-B44A7193197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981335E-1F5D-8778-E728-72C5A9C0021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A044172-D6FF-D857-7FB1-D3977203E852}"/>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54A6B045-BBD3-C993-6561-02BE7F827BA2}"/>
              </a:ext>
            </a:extLst>
          </p:cNvPr>
          <p:cNvSpPr>
            <a:spLocks noGrp="1"/>
          </p:cNvSpPr>
          <p:nvPr>
            <p:ph type="sldNum" sz="quarter" idx="10"/>
          </p:nvPr>
        </p:nvSpPr>
        <p:spPr/>
        <p:txBody>
          <a:bodyPr/>
          <a:lstStyle/>
          <a:p>
            <a:fld id="{4ABD65A1-2B89-41E7-A382-CEDF18CCF7AB}" type="slidenum">
              <a:rPr lang="es-AR" smtClean="0"/>
              <a:t>14</a:t>
            </a:fld>
            <a:endParaRPr lang="es-AR"/>
          </a:p>
        </p:txBody>
      </p:sp>
    </p:spTree>
    <p:extLst>
      <p:ext uri="{BB962C8B-B14F-4D97-AF65-F5344CB8AC3E}">
        <p14:creationId xmlns:p14="http://schemas.microsoft.com/office/powerpoint/2010/main" val="636597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5072F-BA29-EAB4-A7C2-147DAB973A3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A04469-2494-C42C-AA83-C42054A6130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5D570DB-EC71-3BEF-07CA-0B77BEEFA216}"/>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55DA80BE-1525-C716-B4EB-390EEA468475}"/>
              </a:ext>
            </a:extLst>
          </p:cNvPr>
          <p:cNvSpPr>
            <a:spLocks noGrp="1"/>
          </p:cNvSpPr>
          <p:nvPr>
            <p:ph type="sldNum" sz="quarter" idx="10"/>
          </p:nvPr>
        </p:nvSpPr>
        <p:spPr/>
        <p:txBody>
          <a:bodyPr/>
          <a:lstStyle/>
          <a:p>
            <a:fld id="{4ABD65A1-2B89-41E7-A382-CEDF18CCF7AB}" type="slidenum">
              <a:rPr lang="es-AR" smtClean="0"/>
              <a:t>15</a:t>
            </a:fld>
            <a:endParaRPr lang="es-AR"/>
          </a:p>
        </p:txBody>
      </p:sp>
    </p:spTree>
    <p:extLst>
      <p:ext uri="{BB962C8B-B14F-4D97-AF65-F5344CB8AC3E}">
        <p14:creationId xmlns:p14="http://schemas.microsoft.com/office/powerpoint/2010/main" val="1977015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C59CA-AB09-6442-AF22-A75681051C7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5B634FF-1F38-492B-6C7C-D6727304DBC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449FC78-A36E-6703-A6AE-4EE951B3FAAA}"/>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784458C6-4507-032B-8C2A-799DA48004D7}"/>
              </a:ext>
            </a:extLst>
          </p:cNvPr>
          <p:cNvSpPr>
            <a:spLocks noGrp="1"/>
          </p:cNvSpPr>
          <p:nvPr>
            <p:ph type="sldNum" sz="quarter" idx="10"/>
          </p:nvPr>
        </p:nvSpPr>
        <p:spPr/>
        <p:txBody>
          <a:bodyPr/>
          <a:lstStyle/>
          <a:p>
            <a:fld id="{4ABD65A1-2B89-41E7-A382-CEDF18CCF7AB}" type="slidenum">
              <a:rPr lang="es-AR" smtClean="0"/>
              <a:t>16</a:t>
            </a:fld>
            <a:endParaRPr lang="es-AR"/>
          </a:p>
        </p:txBody>
      </p:sp>
    </p:spTree>
    <p:extLst>
      <p:ext uri="{BB962C8B-B14F-4D97-AF65-F5344CB8AC3E}">
        <p14:creationId xmlns:p14="http://schemas.microsoft.com/office/powerpoint/2010/main" val="3738898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32A10-7A4A-181A-3EA1-3555CC5D619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F1B7773-14F7-AE55-1CAA-A1F2354FC94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4AE59DB-654B-6643-A299-23978CAB9F97}"/>
              </a:ext>
            </a:extLst>
          </p:cNvPr>
          <p:cNvSpPr>
            <a:spLocks noGrp="1"/>
          </p:cNvSpPr>
          <p:nvPr>
            <p:ph type="body" idx="1"/>
          </p:nvPr>
        </p:nvSpPr>
        <p:spPr/>
        <p:txBody>
          <a:bodyPr/>
          <a:lstStyle/>
          <a:p>
            <a:r>
              <a:rPr lang="es-AR" dirty="0"/>
              <a:t>El tao ozono muestra la expresión de la transmitancia, mientras que el </a:t>
            </a:r>
            <a:r>
              <a:rPr lang="es-AR" dirty="0" err="1"/>
              <a:t>koz</a:t>
            </a:r>
            <a:r>
              <a:rPr lang="es-AR" dirty="0"/>
              <a:t> es la columna de ozono. Notar que depende de la masa de aire</a:t>
            </a:r>
          </a:p>
        </p:txBody>
      </p:sp>
      <p:sp>
        <p:nvSpPr>
          <p:cNvPr id="4" name="Marcador de número de diapositiva 3">
            <a:extLst>
              <a:ext uri="{FF2B5EF4-FFF2-40B4-BE49-F238E27FC236}">
                <a16:creationId xmlns:a16="http://schemas.microsoft.com/office/drawing/2014/main" id="{EFDEC981-EDE7-0EF8-E72F-5048E3E0E3E5}"/>
              </a:ext>
            </a:extLst>
          </p:cNvPr>
          <p:cNvSpPr>
            <a:spLocks noGrp="1"/>
          </p:cNvSpPr>
          <p:nvPr>
            <p:ph type="sldNum" sz="quarter" idx="10"/>
          </p:nvPr>
        </p:nvSpPr>
        <p:spPr/>
        <p:txBody>
          <a:bodyPr/>
          <a:lstStyle/>
          <a:p>
            <a:fld id="{4ABD65A1-2B89-41E7-A382-CEDF18CCF7AB}" type="slidenum">
              <a:rPr lang="es-AR" smtClean="0"/>
              <a:t>17</a:t>
            </a:fld>
            <a:endParaRPr lang="es-AR"/>
          </a:p>
        </p:txBody>
      </p:sp>
    </p:spTree>
    <p:extLst>
      <p:ext uri="{BB962C8B-B14F-4D97-AF65-F5344CB8AC3E}">
        <p14:creationId xmlns:p14="http://schemas.microsoft.com/office/powerpoint/2010/main" val="301379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p>
            <a:fld id="{F1440DE0-EA5C-4BB8-942C-383F6B921867}" type="datetimeFigureOut">
              <a:rPr lang="es-AR" smtClean="0"/>
              <a:t>28/11/2024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2B994CC8-01A4-4A77-86BF-FFB379FDA149}" type="slidenum">
              <a:rPr lang="es-AR" smtClean="0"/>
              <a:t>‹Nº›</a:t>
            </a:fld>
            <a:endParaRPr lang="es-AR"/>
          </a:p>
        </p:txBody>
      </p:sp>
    </p:spTree>
    <p:extLst>
      <p:ext uri="{BB962C8B-B14F-4D97-AF65-F5344CB8AC3E}">
        <p14:creationId xmlns:p14="http://schemas.microsoft.com/office/powerpoint/2010/main" val="349032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F1440DE0-EA5C-4BB8-942C-383F6B921867}" type="datetimeFigureOut">
              <a:rPr lang="es-AR" smtClean="0"/>
              <a:t>28/11/2024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2B994CC8-01A4-4A77-86BF-FFB379FDA149}" type="slidenum">
              <a:rPr lang="es-AR" smtClean="0"/>
              <a:t>‹Nº›</a:t>
            </a:fld>
            <a:endParaRPr lang="es-AR"/>
          </a:p>
        </p:txBody>
      </p:sp>
    </p:spTree>
    <p:extLst>
      <p:ext uri="{BB962C8B-B14F-4D97-AF65-F5344CB8AC3E}">
        <p14:creationId xmlns:p14="http://schemas.microsoft.com/office/powerpoint/2010/main" val="2962034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F1440DE0-EA5C-4BB8-942C-383F6B921867}" type="datetimeFigureOut">
              <a:rPr lang="es-AR" smtClean="0"/>
              <a:t>28/11/2024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2B994CC8-01A4-4A77-86BF-FFB379FDA149}" type="slidenum">
              <a:rPr lang="es-AR" smtClean="0"/>
              <a:t>‹Nº›</a:t>
            </a:fld>
            <a:endParaRPr lang="es-AR"/>
          </a:p>
        </p:txBody>
      </p:sp>
    </p:spTree>
    <p:extLst>
      <p:ext uri="{BB962C8B-B14F-4D97-AF65-F5344CB8AC3E}">
        <p14:creationId xmlns:p14="http://schemas.microsoft.com/office/powerpoint/2010/main" val="90471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p>
            <a:fld id="{F1440DE0-EA5C-4BB8-942C-383F6B921867}" type="datetimeFigureOut">
              <a:rPr lang="es-AR" smtClean="0"/>
              <a:t>28/11/2024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2B994CC8-01A4-4A77-86BF-FFB379FDA149}" type="slidenum">
              <a:rPr lang="es-AR" smtClean="0"/>
              <a:t>‹Nº›</a:t>
            </a:fld>
            <a:endParaRPr lang="es-AR"/>
          </a:p>
        </p:txBody>
      </p:sp>
    </p:spTree>
    <p:extLst>
      <p:ext uri="{BB962C8B-B14F-4D97-AF65-F5344CB8AC3E}">
        <p14:creationId xmlns:p14="http://schemas.microsoft.com/office/powerpoint/2010/main" val="141474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F1440DE0-EA5C-4BB8-942C-383F6B921867}" type="datetimeFigureOut">
              <a:rPr lang="es-AR" smtClean="0"/>
              <a:t>28/11/2024</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2B994CC8-01A4-4A77-86BF-FFB379FDA149}" type="slidenum">
              <a:rPr lang="es-AR" smtClean="0"/>
              <a:t>‹Nº›</a:t>
            </a:fld>
            <a:endParaRPr lang="es-AR"/>
          </a:p>
        </p:txBody>
      </p:sp>
    </p:spTree>
    <p:extLst>
      <p:ext uri="{BB962C8B-B14F-4D97-AF65-F5344CB8AC3E}">
        <p14:creationId xmlns:p14="http://schemas.microsoft.com/office/powerpoint/2010/main" val="139038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sz="half" idx="10"/>
          </p:nvPr>
        </p:nvSpPr>
        <p:spPr/>
        <p:txBody>
          <a:bodyPr/>
          <a:lstStyle/>
          <a:p>
            <a:fld id="{F1440DE0-EA5C-4BB8-942C-383F6B921867}" type="datetimeFigureOut">
              <a:rPr lang="es-AR" smtClean="0"/>
              <a:t>28/11/2024</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2B994CC8-01A4-4A77-86BF-FFB379FDA149}" type="slidenum">
              <a:rPr lang="es-AR" smtClean="0"/>
              <a:t>‹Nº›</a:t>
            </a:fld>
            <a:endParaRPr lang="es-AR"/>
          </a:p>
        </p:txBody>
      </p:sp>
    </p:spTree>
    <p:extLst>
      <p:ext uri="{BB962C8B-B14F-4D97-AF65-F5344CB8AC3E}">
        <p14:creationId xmlns:p14="http://schemas.microsoft.com/office/powerpoint/2010/main" val="2166744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sz="half" idx="10"/>
          </p:nvPr>
        </p:nvSpPr>
        <p:spPr/>
        <p:txBody>
          <a:bodyPr/>
          <a:lstStyle/>
          <a:p>
            <a:fld id="{F1440DE0-EA5C-4BB8-942C-383F6B921867}" type="datetimeFigureOut">
              <a:rPr lang="es-AR" smtClean="0"/>
              <a:t>28/11/2024</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2B994CC8-01A4-4A77-86BF-FFB379FDA149}" type="slidenum">
              <a:rPr lang="es-AR" smtClean="0"/>
              <a:t>‹Nº›</a:t>
            </a:fld>
            <a:endParaRPr lang="es-AR"/>
          </a:p>
        </p:txBody>
      </p:sp>
    </p:spTree>
    <p:extLst>
      <p:ext uri="{BB962C8B-B14F-4D97-AF65-F5344CB8AC3E}">
        <p14:creationId xmlns:p14="http://schemas.microsoft.com/office/powerpoint/2010/main" val="711298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sz="half" idx="10"/>
          </p:nvPr>
        </p:nvSpPr>
        <p:spPr/>
        <p:txBody>
          <a:bodyPr/>
          <a:lstStyle/>
          <a:p>
            <a:fld id="{F1440DE0-EA5C-4BB8-942C-383F6B921867}" type="datetimeFigureOut">
              <a:rPr lang="es-AR" smtClean="0"/>
              <a:t>28/11/2024</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2B994CC8-01A4-4A77-86BF-FFB379FDA149}" type="slidenum">
              <a:rPr lang="es-AR" smtClean="0"/>
              <a:t>‹Nº›</a:t>
            </a:fld>
            <a:endParaRPr lang="es-AR"/>
          </a:p>
        </p:txBody>
      </p:sp>
    </p:spTree>
    <p:extLst>
      <p:ext uri="{BB962C8B-B14F-4D97-AF65-F5344CB8AC3E}">
        <p14:creationId xmlns:p14="http://schemas.microsoft.com/office/powerpoint/2010/main" val="183823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1440DE0-EA5C-4BB8-942C-383F6B921867}" type="datetimeFigureOut">
              <a:rPr lang="es-AR" smtClean="0"/>
              <a:t>28/11/2024</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2B994CC8-01A4-4A77-86BF-FFB379FDA149}" type="slidenum">
              <a:rPr lang="es-AR" smtClean="0"/>
              <a:t>‹Nº›</a:t>
            </a:fld>
            <a:endParaRPr lang="es-AR"/>
          </a:p>
        </p:txBody>
      </p:sp>
    </p:spTree>
    <p:extLst>
      <p:ext uri="{BB962C8B-B14F-4D97-AF65-F5344CB8AC3E}">
        <p14:creationId xmlns:p14="http://schemas.microsoft.com/office/powerpoint/2010/main" val="362438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F1440DE0-EA5C-4BB8-942C-383F6B921867}" type="datetimeFigureOut">
              <a:rPr lang="es-AR" smtClean="0"/>
              <a:t>28/11/2024</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2B994CC8-01A4-4A77-86BF-FFB379FDA149}" type="slidenum">
              <a:rPr lang="es-AR" smtClean="0"/>
              <a:t>‹Nº›</a:t>
            </a:fld>
            <a:endParaRPr lang="es-AR"/>
          </a:p>
        </p:txBody>
      </p:sp>
    </p:spTree>
    <p:extLst>
      <p:ext uri="{BB962C8B-B14F-4D97-AF65-F5344CB8AC3E}">
        <p14:creationId xmlns:p14="http://schemas.microsoft.com/office/powerpoint/2010/main" val="1335288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F1440DE0-EA5C-4BB8-942C-383F6B921867}" type="datetimeFigureOut">
              <a:rPr lang="es-AR" smtClean="0"/>
              <a:t>28/11/2024</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2B994CC8-01A4-4A77-86BF-FFB379FDA149}" type="slidenum">
              <a:rPr lang="es-AR" smtClean="0"/>
              <a:t>‹Nº›</a:t>
            </a:fld>
            <a:endParaRPr lang="es-AR"/>
          </a:p>
        </p:txBody>
      </p:sp>
    </p:spTree>
    <p:extLst>
      <p:ext uri="{BB962C8B-B14F-4D97-AF65-F5344CB8AC3E}">
        <p14:creationId xmlns:p14="http://schemas.microsoft.com/office/powerpoint/2010/main" val="394121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440DE0-EA5C-4BB8-942C-383F6B921867}" type="datetimeFigureOut">
              <a:rPr lang="es-AR" smtClean="0"/>
              <a:t>28/11/2024</a:t>
            </a:fld>
            <a:endParaRPr lang="es-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94CC8-01A4-4A77-86BF-FFB379FDA149}" type="slidenum">
              <a:rPr lang="es-AR" smtClean="0"/>
              <a:t>‹Nº›</a:t>
            </a:fld>
            <a:endParaRPr lang="es-AR"/>
          </a:p>
        </p:txBody>
      </p:sp>
    </p:spTree>
    <p:extLst>
      <p:ext uri="{BB962C8B-B14F-4D97-AF65-F5344CB8AC3E}">
        <p14:creationId xmlns:p14="http://schemas.microsoft.com/office/powerpoint/2010/main" val="3865571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mailto:rdledesma1995@gmail.co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german.salazar@conicet.gov.ar" TargetMode="External"/><Relationship Id="rId5" Type="http://schemas.openxmlformats.org/officeDocument/2006/relationships/hyperlink" Target="mailto:germansalazar.ar@gmail.com"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oleObject" Target="../embeddings/oleObject1.bin"/><Relationship Id="rId7"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0.wmf"/><Relationship Id="rId5" Type="http://schemas.openxmlformats.org/officeDocument/2006/relationships/oleObject" Target="../embeddings/oleObject2.bin"/><Relationship Id="rId4" Type="http://schemas.openxmlformats.org/officeDocument/2006/relationships/image" Target="../media/image19.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25.wmf"/><Relationship Id="rId17" Type="http://schemas.openxmlformats.org/officeDocument/2006/relationships/image" Target="../media/image3.png"/><Relationship Id="rId2" Type="http://schemas.openxmlformats.org/officeDocument/2006/relationships/notesSlide" Target="../notesSlides/notesSlide5.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22.w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image" Target="../media/image1.png"/><Relationship Id="rId10" Type="http://schemas.openxmlformats.org/officeDocument/2006/relationships/image" Target="../media/image24.wmf"/><Relationship Id="rId4" Type="http://schemas.openxmlformats.org/officeDocument/2006/relationships/image" Target="../media/image21.wmf"/><Relationship Id="rId9" Type="http://schemas.openxmlformats.org/officeDocument/2006/relationships/oleObject" Target="../embeddings/oleObject6.bin"/><Relationship Id="rId14" Type="http://schemas.openxmlformats.org/officeDocument/2006/relationships/image" Target="../media/image26.wmf"/></Relationships>
</file>

<file path=ppt/slides/_rels/slide14.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8.wmf"/><Relationship Id="rId11" Type="http://schemas.openxmlformats.org/officeDocument/2006/relationships/image" Target="../media/image3.png"/><Relationship Id="rId5" Type="http://schemas.openxmlformats.org/officeDocument/2006/relationships/oleObject" Target="../embeddings/oleObject10.bin"/><Relationship Id="rId10" Type="http://schemas.openxmlformats.org/officeDocument/2006/relationships/image" Target="../media/image2.jpeg"/><Relationship Id="rId4" Type="http://schemas.openxmlformats.org/officeDocument/2006/relationships/image" Target="../media/image27.wmf"/><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0.png"/><Relationship Id="rId7"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1.wmf"/><Relationship Id="rId4" Type="http://schemas.openxmlformats.org/officeDocument/2006/relationships/oleObject" Target="../embeddings/oleObject12.bin"/></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3.emf"/><Relationship Id="rId7"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3.wmf"/><Relationship Id="rId4"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oleObject" Target="../embeddings/oleObject14.bin"/><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wmf"/><Relationship Id="rId5" Type="http://schemas.openxmlformats.org/officeDocument/2006/relationships/oleObject" Target="../embeddings/oleObject15.bin"/><Relationship Id="rId4" Type="http://schemas.openxmlformats.org/officeDocument/2006/relationships/image" Target="../media/image34.wmf"/><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6.emf"/><Relationship Id="rId7" Type="http://schemas.openxmlformats.org/officeDocument/2006/relationships/image" Target="../media/image38.w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oleObject" Target="../embeddings/oleObject17.bin"/><Relationship Id="rId5" Type="http://schemas.openxmlformats.org/officeDocument/2006/relationships/image" Target="../media/image37.wmf"/><Relationship Id="rId10" Type="http://schemas.openxmlformats.org/officeDocument/2006/relationships/image" Target="../media/image3.png"/><Relationship Id="rId4" Type="http://schemas.openxmlformats.org/officeDocument/2006/relationships/oleObject" Target="../embeddings/oleObject16.bin"/><Relationship Id="rId9"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39.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2.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emf"/><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emf"/><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wmf"/><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wmf"/><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6.png"/><Relationship Id="rId7" Type="http://schemas.openxmlformats.org/officeDocument/2006/relationships/image" Target="../media/image2.jpe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2.jpe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em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png"/><Relationship Id="rId7"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3.png"/><Relationship Id="rId4" Type="http://schemas.openxmlformats.org/officeDocument/2006/relationships/image" Target="../media/image110.png"/><Relationship Id="rId9" Type="http://schemas.openxmlformats.org/officeDocument/2006/relationships/image" Target="../media/image2.jpeg"/></Relationships>
</file>

<file path=ppt/slides/_rels/slide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11.emf"/><Relationship Id="rId7" Type="http://schemas.openxmlformats.org/officeDocument/2006/relationships/image" Target="../media/image1.png"/><Relationship Id="rId2" Type="http://schemas.openxmlformats.org/officeDocument/2006/relationships/image" Target="../media/image10.emf"/><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E78D2DB-15EE-EF2F-8FA7-745F52AD464A}"/>
              </a:ext>
            </a:extLst>
          </p:cNvPr>
          <p:cNvPicPr>
            <a:picLocks noChangeAspect="1"/>
          </p:cNvPicPr>
          <p:nvPr/>
        </p:nvPicPr>
        <p:blipFill>
          <a:blip r:embed="rId2"/>
          <a:stretch>
            <a:fillRect/>
          </a:stretch>
        </p:blipFill>
        <p:spPr>
          <a:xfrm>
            <a:off x="209369" y="55595"/>
            <a:ext cx="693630" cy="657312"/>
          </a:xfrm>
          <a:prstGeom prst="rect">
            <a:avLst/>
          </a:prstGeom>
        </p:spPr>
      </p:pic>
      <p:sp>
        <p:nvSpPr>
          <p:cNvPr id="4" name="CuadroTexto 3">
            <a:extLst>
              <a:ext uri="{FF2B5EF4-FFF2-40B4-BE49-F238E27FC236}">
                <a16:creationId xmlns:a16="http://schemas.microsoft.com/office/drawing/2014/main" id="{530B8438-9DE6-95A7-7A29-CDF05D3E8591}"/>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5" name="Conector recto 4">
            <a:extLst>
              <a:ext uri="{FF2B5EF4-FFF2-40B4-BE49-F238E27FC236}">
                <a16:creationId xmlns:a16="http://schemas.microsoft.com/office/drawing/2014/main" id="{C917D922-EC2A-8366-8687-499DB9D12828}"/>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4" descr="CCT LOGO | CONICET Salta-Jujuy">
            <a:extLst>
              <a:ext uri="{FF2B5EF4-FFF2-40B4-BE49-F238E27FC236}">
                <a16:creationId xmlns:a16="http://schemas.microsoft.com/office/drawing/2014/main" id="{3EA61CB8-4297-74F3-175D-20637224E3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50 años del escudo de la UNSa y la permanencia del sentir ...">
            <a:extLst>
              <a:ext uri="{FF2B5EF4-FFF2-40B4-BE49-F238E27FC236}">
                <a16:creationId xmlns:a16="http://schemas.microsoft.com/office/drawing/2014/main" id="{D4888182-4C81-47EA-4099-DA727FF72B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90609B17-B5EC-BA38-BD11-1A811FE0DC58}"/>
              </a:ext>
            </a:extLst>
          </p:cNvPr>
          <p:cNvSpPr txBox="1"/>
          <p:nvPr/>
        </p:nvSpPr>
        <p:spPr>
          <a:xfrm>
            <a:off x="0" y="2088196"/>
            <a:ext cx="12192000" cy="1754326"/>
          </a:xfrm>
          <a:prstGeom prst="rect">
            <a:avLst/>
          </a:prstGeom>
          <a:noFill/>
        </p:spPr>
        <p:txBody>
          <a:bodyPr wrap="square">
            <a:spAutoFit/>
          </a:bodyPr>
          <a:lstStyle/>
          <a:p>
            <a:pPr algn="ctr"/>
            <a:r>
              <a:rPr lang="es-AR" sz="54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p:txBody>
      </p:sp>
      <p:sp>
        <p:nvSpPr>
          <p:cNvPr id="9" name="CuadroTexto 8">
            <a:extLst>
              <a:ext uri="{FF2B5EF4-FFF2-40B4-BE49-F238E27FC236}">
                <a16:creationId xmlns:a16="http://schemas.microsoft.com/office/drawing/2014/main" id="{61D0DF0B-675C-2488-64A4-218CE9B11EB2}"/>
              </a:ext>
            </a:extLst>
          </p:cNvPr>
          <p:cNvSpPr txBox="1"/>
          <p:nvPr/>
        </p:nvSpPr>
        <p:spPr>
          <a:xfrm>
            <a:off x="640555" y="4024610"/>
            <a:ext cx="9617869" cy="1754326"/>
          </a:xfrm>
          <a:prstGeom prst="rect">
            <a:avLst/>
          </a:prstGeom>
          <a:noFill/>
        </p:spPr>
        <p:txBody>
          <a:bodyPr wrap="square">
            <a:spAutoFit/>
          </a:bodyPr>
          <a:lstStyle/>
          <a:p>
            <a:r>
              <a:rPr lang="es-AR" sz="1800" dirty="0"/>
              <a:t>Dr. Germán Ariel Salazar</a:t>
            </a:r>
          </a:p>
          <a:p>
            <a:r>
              <a:rPr lang="es-AR" sz="1800" dirty="0" err="1">
                <a:hlinkClick r:id="rId5"/>
              </a:rPr>
              <a:t>germansalazar.ar@gmail.com</a:t>
            </a:r>
            <a:r>
              <a:rPr lang="es-AR" sz="1800" dirty="0"/>
              <a:t>,  </a:t>
            </a:r>
            <a:r>
              <a:rPr lang="es-AR" sz="1800" dirty="0" err="1">
                <a:hlinkClick r:id="rId6"/>
              </a:rPr>
              <a:t>german.salazar@conicet.gov.ar</a:t>
            </a:r>
            <a:endParaRPr lang="es-AR" sz="1800" dirty="0"/>
          </a:p>
          <a:p>
            <a:endParaRPr lang="es-AR" sz="1800" dirty="0"/>
          </a:p>
          <a:p>
            <a:r>
              <a:rPr lang="es-AR" sz="1800" dirty="0"/>
              <a:t>Lic. Rubén Darío Ledesma</a:t>
            </a:r>
          </a:p>
          <a:p>
            <a:r>
              <a:rPr lang="es-AR" sz="1800" dirty="0">
                <a:hlinkClick r:id="rId7"/>
              </a:rPr>
              <a:t>rdledesma1995@gmail.com</a:t>
            </a:r>
            <a:r>
              <a:rPr lang="es-AR" sz="1800" dirty="0"/>
              <a:t> </a:t>
            </a:r>
          </a:p>
          <a:p>
            <a:endParaRPr lang="es-AR" sz="1800" dirty="0"/>
          </a:p>
        </p:txBody>
      </p:sp>
    </p:spTree>
    <p:extLst>
      <p:ext uri="{BB962C8B-B14F-4D97-AF65-F5344CB8AC3E}">
        <p14:creationId xmlns:p14="http://schemas.microsoft.com/office/powerpoint/2010/main" val="1215840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15131-FB52-1940-F206-124A646F4902}"/>
            </a:ext>
          </a:extLst>
        </p:cNvPr>
        <p:cNvGrpSpPr/>
        <p:nvPr/>
      </p:nvGrpSpPr>
      <p:grpSpPr>
        <a:xfrm>
          <a:off x="0" y="0"/>
          <a:ext cx="0" cy="0"/>
          <a:chOff x="0" y="0"/>
          <a:chExt cx="0" cy="0"/>
        </a:xfrm>
      </p:grpSpPr>
      <p:sp>
        <p:nvSpPr>
          <p:cNvPr id="2" name="1 Título">
            <a:extLst>
              <a:ext uri="{FF2B5EF4-FFF2-40B4-BE49-F238E27FC236}">
                <a16:creationId xmlns:a16="http://schemas.microsoft.com/office/drawing/2014/main" id="{4B5A1160-91F6-E0AF-E1B0-6A2511A8B80F}"/>
              </a:ext>
            </a:extLst>
          </p:cNvPr>
          <p:cNvSpPr>
            <a:spLocks noGrp="1"/>
          </p:cNvSpPr>
          <p:nvPr>
            <p:ph type="ctrTitle"/>
          </p:nvPr>
        </p:nvSpPr>
        <p:spPr>
          <a:xfrm>
            <a:off x="2217224" y="2280897"/>
            <a:ext cx="7772400" cy="2033589"/>
          </a:xfrm>
        </p:spPr>
        <p:txBody>
          <a:bodyPr>
            <a:noAutofit/>
          </a:bodyPr>
          <a:lstStyle/>
          <a:p>
            <a:pPr algn="ctr"/>
            <a:r>
              <a:rPr lang="es-AR" sz="2400" dirty="0"/>
              <a:t>ESTIMACIÓN DE LA TURBIDEZ ATMOSFÉRICA β DE ÅNGSTRÖM A PARTIR DE UNA VARIACIÓN DEL MODELO HÍBRIDO DE YANG, APLICADA A DATOS METEOROLÓGICOS Y DE RADIACIÓN SOLAR.</a:t>
            </a:r>
            <a:br>
              <a:rPr lang="es-AR" sz="2400" dirty="0"/>
            </a:br>
            <a:r>
              <a:rPr lang="es-AR" sz="2400" dirty="0"/>
              <a:t>Caso de estudio: China.</a:t>
            </a:r>
          </a:p>
        </p:txBody>
      </p:sp>
      <p:sp>
        <p:nvSpPr>
          <p:cNvPr id="4" name="2 Subtítulo">
            <a:extLst>
              <a:ext uri="{FF2B5EF4-FFF2-40B4-BE49-F238E27FC236}">
                <a16:creationId xmlns:a16="http://schemas.microsoft.com/office/drawing/2014/main" id="{55295F46-B1F3-F564-F7A4-448609866D25}"/>
              </a:ext>
            </a:extLst>
          </p:cNvPr>
          <p:cNvSpPr>
            <a:spLocks noGrp="1"/>
          </p:cNvSpPr>
          <p:nvPr>
            <p:ph type="subTitle" idx="1"/>
          </p:nvPr>
        </p:nvSpPr>
        <p:spPr>
          <a:xfrm>
            <a:off x="2288662" y="4495475"/>
            <a:ext cx="7772400" cy="1199704"/>
          </a:xfrm>
        </p:spPr>
        <p:txBody>
          <a:bodyPr>
            <a:noAutofit/>
          </a:bodyPr>
          <a:lstStyle/>
          <a:p>
            <a:pPr algn="ctr"/>
            <a:r>
              <a:rPr lang="es-AR" sz="1800" dirty="0"/>
              <a:t>Marta Roxana </a:t>
            </a:r>
            <a:r>
              <a:rPr lang="es-AR" sz="1800" dirty="0" err="1"/>
              <a:t>Laspiur</a:t>
            </a:r>
            <a:endParaRPr lang="es-AR" sz="1800" dirty="0"/>
          </a:p>
          <a:p>
            <a:pPr algn="ctr"/>
            <a:r>
              <a:rPr lang="es-AR" sz="1800" dirty="0"/>
              <a:t>Director: Dr. Germán Ariel Salazar</a:t>
            </a:r>
          </a:p>
          <a:p>
            <a:pPr algn="ctr"/>
            <a:r>
              <a:rPr lang="es-AR" sz="1800" dirty="0"/>
              <a:t>Codirector: Dr. Lunch Wang</a:t>
            </a:r>
          </a:p>
        </p:txBody>
      </p:sp>
      <p:sp>
        <p:nvSpPr>
          <p:cNvPr id="5" name="Rectangle 4">
            <a:extLst>
              <a:ext uri="{FF2B5EF4-FFF2-40B4-BE49-F238E27FC236}">
                <a16:creationId xmlns:a16="http://schemas.microsoft.com/office/drawing/2014/main" id="{45DB0BEE-3A73-D68E-A9ED-405AA319AED7}"/>
              </a:ext>
            </a:extLst>
          </p:cNvPr>
          <p:cNvSpPr>
            <a:spLocks noChangeArrowheads="1"/>
          </p:cNvSpPr>
          <p:nvPr/>
        </p:nvSpPr>
        <p:spPr bwMode="auto">
          <a:xfrm>
            <a:off x="3931736" y="1709393"/>
            <a:ext cx="4019049"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AR" altLang="zh-CN" sz="1400" b="1" i="0" u="none" strike="noStrike" cap="none" normalizeH="0" baseline="0" dirty="0">
                <a:ln>
                  <a:noFill/>
                </a:ln>
                <a:solidFill>
                  <a:schemeClr val="accent5">
                    <a:lumMod val="50000"/>
                  </a:schemeClr>
                </a:solidFill>
                <a:effectLst/>
                <a:latin typeface="+mj-lt"/>
                <a:ea typeface="WenQuanYi Micro Hei"/>
                <a:cs typeface="Times New Roman" pitchFamily="18" charset="0"/>
              </a:rPr>
              <a:t>TRABAJO FINAL DE LICENCIATURA EN FÍSICA</a:t>
            </a:r>
            <a:endParaRPr kumimoji="0" lang="es-AR" altLang="zh-CN" sz="1800" b="1" i="0" u="none" strike="noStrike" cap="none" normalizeH="0" baseline="0" dirty="0">
              <a:ln>
                <a:noFill/>
              </a:ln>
              <a:solidFill>
                <a:schemeClr val="accent5">
                  <a:lumMod val="50000"/>
                </a:schemeClr>
              </a:solidFill>
              <a:effectLst/>
              <a:latin typeface="+mj-lt"/>
              <a:cs typeface="Arial" pitchFamily="34" charset="0"/>
            </a:endParaRPr>
          </a:p>
        </p:txBody>
      </p:sp>
      <p:pic>
        <p:nvPicPr>
          <p:cNvPr id="3" name="Imagen 2">
            <a:extLst>
              <a:ext uri="{FF2B5EF4-FFF2-40B4-BE49-F238E27FC236}">
                <a16:creationId xmlns:a16="http://schemas.microsoft.com/office/drawing/2014/main" id="{28B1A425-248E-698F-CEF6-51ACEFFF651C}"/>
              </a:ext>
            </a:extLst>
          </p:cNvPr>
          <p:cNvPicPr>
            <a:picLocks noChangeAspect="1"/>
          </p:cNvPicPr>
          <p:nvPr/>
        </p:nvPicPr>
        <p:blipFill>
          <a:blip r:embed="rId3"/>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CCBD142A-29AE-0909-B9FA-D0E1B6DAD82D}"/>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7" name="Conector recto 6">
            <a:extLst>
              <a:ext uri="{FF2B5EF4-FFF2-40B4-BE49-F238E27FC236}">
                <a16:creationId xmlns:a16="http://schemas.microsoft.com/office/drawing/2014/main" id="{07534BB3-AF2F-91DF-645B-B038C9A6BAFE}"/>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4" descr="CCT LOGO | CONICET Salta-Jujuy">
            <a:extLst>
              <a:ext uri="{FF2B5EF4-FFF2-40B4-BE49-F238E27FC236}">
                <a16:creationId xmlns:a16="http://schemas.microsoft.com/office/drawing/2014/main" id="{AAC0B91B-283E-609D-21B1-DCB461B78AA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2F682D62-F5BF-B358-AA40-7483DB94F3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911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C999-E091-7E9E-E0C2-4A85CD32B143}"/>
            </a:ext>
          </a:extLst>
        </p:cNvPr>
        <p:cNvGrpSpPr/>
        <p:nvPr/>
      </p:nvGrpSpPr>
      <p:grpSpPr>
        <a:xfrm>
          <a:off x="0" y="0"/>
          <a:ext cx="0" cy="0"/>
          <a:chOff x="0" y="0"/>
          <a:chExt cx="0" cy="0"/>
        </a:xfrm>
      </p:grpSpPr>
      <p:sp>
        <p:nvSpPr>
          <p:cNvPr id="2" name="7 Marcador de contenido">
            <a:extLst>
              <a:ext uri="{FF2B5EF4-FFF2-40B4-BE49-F238E27FC236}">
                <a16:creationId xmlns:a16="http://schemas.microsoft.com/office/drawing/2014/main" id="{A405F8AD-4A07-A379-3039-7B49B782ADA1}"/>
              </a:ext>
            </a:extLst>
          </p:cNvPr>
          <p:cNvSpPr txBox="1">
            <a:spLocks/>
          </p:cNvSpPr>
          <p:nvPr/>
        </p:nvSpPr>
        <p:spPr>
          <a:xfrm>
            <a:off x="1842381" y="2223712"/>
            <a:ext cx="82296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AR" dirty="0"/>
              <a:t>Aerosoles atmosféricos</a:t>
            </a:r>
          </a:p>
          <a:p>
            <a:endParaRPr lang="es-AR" dirty="0"/>
          </a:p>
          <a:p>
            <a:r>
              <a:rPr lang="es-AR" dirty="0"/>
              <a:t>    Radiación solar             Clima</a:t>
            </a:r>
          </a:p>
          <a:p>
            <a:endParaRPr lang="es-AR" dirty="0"/>
          </a:p>
          <a:p>
            <a:endParaRPr lang="es-AR" dirty="0"/>
          </a:p>
          <a:p>
            <a:r>
              <a:rPr lang="es-AR" dirty="0"/>
              <a:t>Fotómetro solar</a:t>
            </a:r>
          </a:p>
          <a:p>
            <a:r>
              <a:rPr lang="es-AR" dirty="0"/>
              <a:t>Métodos que permiten estimar la turbidez atmosférica </a:t>
            </a:r>
          </a:p>
        </p:txBody>
      </p:sp>
      <p:sp>
        <p:nvSpPr>
          <p:cNvPr id="3" name="2 Título">
            <a:extLst>
              <a:ext uri="{FF2B5EF4-FFF2-40B4-BE49-F238E27FC236}">
                <a16:creationId xmlns:a16="http://schemas.microsoft.com/office/drawing/2014/main" id="{1B0D897D-F129-8CBA-3CDE-30B7D4542B78}"/>
              </a:ext>
            </a:extLst>
          </p:cNvPr>
          <p:cNvSpPr txBox="1">
            <a:spLocks/>
          </p:cNvSpPr>
          <p:nvPr/>
        </p:nvSpPr>
        <p:spPr>
          <a:xfrm>
            <a:off x="1842381" y="1017022"/>
            <a:ext cx="8229600" cy="1143000"/>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a:t>¿Por qué nos interesa conocer la turbidez atmosférica?</a:t>
            </a:r>
            <a:endParaRPr lang="es-AR" dirty="0"/>
          </a:p>
        </p:txBody>
      </p:sp>
      <p:cxnSp>
        <p:nvCxnSpPr>
          <p:cNvPr id="4" name="9 Conector recto de flecha">
            <a:extLst>
              <a:ext uri="{FF2B5EF4-FFF2-40B4-BE49-F238E27FC236}">
                <a16:creationId xmlns:a16="http://schemas.microsoft.com/office/drawing/2014/main" id="{EB65AC7B-A458-D7A2-8E48-45D6A5EA6211}"/>
              </a:ext>
            </a:extLst>
          </p:cNvPr>
          <p:cNvCxnSpPr/>
          <p:nvPr/>
        </p:nvCxnSpPr>
        <p:spPr>
          <a:xfrm rot="5400000">
            <a:off x="5189178" y="2671186"/>
            <a:ext cx="500066"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11 Conector recto de flecha">
            <a:extLst>
              <a:ext uri="{FF2B5EF4-FFF2-40B4-BE49-F238E27FC236}">
                <a16:creationId xmlns:a16="http://schemas.microsoft.com/office/drawing/2014/main" id="{5433D71D-0ACC-A5C4-40F4-06AEEDB27CB4}"/>
              </a:ext>
            </a:extLst>
          </p:cNvPr>
          <p:cNvCxnSpPr/>
          <p:nvPr/>
        </p:nvCxnSpPr>
        <p:spPr>
          <a:xfrm>
            <a:off x="6666166" y="2633406"/>
            <a:ext cx="785818" cy="428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 name="Imagen 5">
            <a:extLst>
              <a:ext uri="{FF2B5EF4-FFF2-40B4-BE49-F238E27FC236}">
                <a16:creationId xmlns:a16="http://schemas.microsoft.com/office/drawing/2014/main" id="{F7C24CDB-8274-5148-CF64-B706DA562F97}"/>
              </a:ext>
            </a:extLst>
          </p:cNvPr>
          <p:cNvPicPr>
            <a:picLocks noChangeAspect="1"/>
          </p:cNvPicPr>
          <p:nvPr/>
        </p:nvPicPr>
        <p:blipFill>
          <a:blip r:embed="rId3"/>
          <a:stretch>
            <a:fillRect/>
          </a:stretch>
        </p:blipFill>
        <p:spPr>
          <a:xfrm>
            <a:off x="209369" y="55595"/>
            <a:ext cx="693630" cy="657312"/>
          </a:xfrm>
          <a:prstGeom prst="rect">
            <a:avLst/>
          </a:prstGeom>
        </p:spPr>
      </p:pic>
      <p:sp>
        <p:nvSpPr>
          <p:cNvPr id="7" name="CuadroTexto 6">
            <a:extLst>
              <a:ext uri="{FF2B5EF4-FFF2-40B4-BE49-F238E27FC236}">
                <a16:creationId xmlns:a16="http://schemas.microsoft.com/office/drawing/2014/main" id="{4E10B95F-1321-B6D6-DF5E-5C7BCDE284AB}"/>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53C3762C-D956-164C-999A-531DEFAEE56A}"/>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4" descr="CCT LOGO | CONICET Salta-Jujuy">
            <a:extLst>
              <a:ext uri="{FF2B5EF4-FFF2-40B4-BE49-F238E27FC236}">
                <a16:creationId xmlns:a16="http://schemas.microsoft.com/office/drawing/2014/main" id="{30B03B9C-E95B-39F2-08D2-6A18E86C61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50 años del escudo de la UNSa y la permanencia del sentir ...">
            <a:extLst>
              <a:ext uri="{FF2B5EF4-FFF2-40B4-BE49-F238E27FC236}">
                <a16:creationId xmlns:a16="http://schemas.microsoft.com/office/drawing/2014/main" id="{2B6443C6-F7EF-772D-FFFF-1A87B5751A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52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28FED-B6F5-5C9C-06CD-045182DE7A22}"/>
            </a:ext>
          </a:extLst>
        </p:cNvPr>
        <p:cNvGrpSpPr/>
        <p:nvPr/>
      </p:nvGrpSpPr>
      <p:grpSpPr>
        <a:xfrm>
          <a:off x="0" y="0"/>
          <a:ext cx="0" cy="0"/>
          <a:chOff x="0" y="0"/>
          <a:chExt cx="0" cy="0"/>
        </a:xfrm>
      </p:grpSpPr>
      <p:sp>
        <p:nvSpPr>
          <p:cNvPr id="2" name="1 Marcador de contenido">
            <a:extLst>
              <a:ext uri="{FF2B5EF4-FFF2-40B4-BE49-F238E27FC236}">
                <a16:creationId xmlns:a16="http://schemas.microsoft.com/office/drawing/2014/main" id="{F80690A3-4581-CDBA-7C69-7DA323881FCC}"/>
              </a:ext>
            </a:extLst>
          </p:cNvPr>
          <p:cNvSpPr txBox="1">
            <a:spLocks/>
          </p:cNvSpPr>
          <p:nvPr/>
        </p:nvSpPr>
        <p:spPr>
          <a:xfrm>
            <a:off x="2005879" y="1555485"/>
            <a:ext cx="8401080" cy="45785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s-AR"/>
          </a:p>
          <a:p>
            <a:pPr algn="just"/>
            <a:endParaRPr lang="es-AR"/>
          </a:p>
          <a:p>
            <a:pPr marL="4763" indent="-4763" algn="just"/>
            <a:r>
              <a:rPr lang="es-AR"/>
              <a:t>Es una combinación del modelo de Ångström-Prescott y del modelo espectral de Leckner</a:t>
            </a:r>
          </a:p>
          <a:p>
            <a:pPr algn="just"/>
            <a:r>
              <a:rPr lang="es-AR"/>
              <a:t>      </a:t>
            </a:r>
          </a:p>
          <a:p>
            <a:pPr algn="just">
              <a:buFont typeface="Wingdings" pitchFamily="2" charset="2"/>
              <a:buChar char="Ø"/>
            </a:pPr>
            <a:r>
              <a:rPr lang="es-AR"/>
              <a:t>   Heliofanía relativa, n/N</a:t>
            </a:r>
          </a:p>
          <a:p>
            <a:pPr algn="just"/>
            <a:endParaRPr lang="es-AR" dirty="0"/>
          </a:p>
        </p:txBody>
      </p:sp>
      <p:sp>
        <p:nvSpPr>
          <p:cNvPr id="3" name="2 Título">
            <a:extLst>
              <a:ext uri="{FF2B5EF4-FFF2-40B4-BE49-F238E27FC236}">
                <a16:creationId xmlns:a16="http://schemas.microsoft.com/office/drawing/2014/main" id="{0FEDE691-8EAD-F322-637C-16908873E2B9}"/>
              </a:ext>
            </a:extLst>
          </p:cNvPr>
          <p:cNvSpPr txBox="1">
            <a:spLocks/>
          </p:cNvSpPr>
          <p:nvPr/>
        </p:nvSpPr>
        <p:spPr>
          <a:xfrm>
            <a:off x="2177359" y="401387"/>
            <a:ext cx="8229600" cy="114300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a:t>Modelo Híbrido de Yang (MHY)</a:t>
            </a:r>
            <a:endParaRPr lang="es-AR" dirty="0"/>
          </a:p>
        </p:txBody>
      </p:sp>
      <p:grpSp>
        <p:nvGrpSpPr>
          <p:cNvPr id="4" name="Group 1">
            <a:extLst>
              <a:ext uri="{FF2B5EF4-FFF2-40B4-BE49-F238E27FC236}">
                <a16:creationId xmlns:a16="http://schemas.microsoft.com/office/drawing/2014/main" id="{B867C013-6FFF-1CEF-AD15-821EE8D176C7}"/>
              </a:ext>
            </a:extLst>
          </p:cNvPr>
          <p:cNvGrpSpPr>
            <a:grpSpLocks/>
          </p:cNvGrpSpPr>
          <p:nvPr/>
        </p:nvGrpSpPr>
        <p:grpSpPr bwMode="auto">
          <a:xfrm>
            <a:off x="7292291" y="3698625"/>
            <a:ext cx="1944000" cy="2592000"/>
            <a:chOff x="1710" y="1475"/>
            <a:chExt cx="4218" cy="6033"/>
          </a:xfrm>
        </p:grpSpPr>
        <p:graphicFrame>
          <p:nvGraphicFramePr>
            <p:cNvPr id="5" name="Object 3">
              <a:extLst>
                <a:ext uri="{FF2B5EF4-FFF2-40B4-BE49-F238E27FC236}">
                  <a16:creationId xmlns:a16="http://schemas.microsoft.com/office/drawing/2014/main" id="{3C15268A-9EA7-C078-197C-460410254989}"/>
                </a:ext>
              </a:extLst>
            </p:cNvPr>
            <p:cNvGraphicFramePr>
              <a:graphicFrameLocks noChangeAspect="1"/>
            </p:cNvGraphicFramePr>
            <p:nvPr/>
          </p:nvGraphicFramePr>
          <p:xfrm>
            <a:off x="1710" y="1475"/>
            <a:ext cx="4191" cy="5935"/>
          </p:xfrm>
          <a:graphic>
            <a:graphicData uri="http://schemas.openxmlformats.org/presentationml/2006/ole">
              <mc:AlternateContent xmlns:mc="http://schemas.openxmlformats.org/markup-compatibility/2006">
                <mc:Choice xmlns:v="urn:schemas-microsoft-com:vml" Requires="v">
                  <p:oleObj r:id="rId3" imgW="5119026" imgH="7248578" progId="">
                    <p:embed/>
                  </p:oleObj>
                </mc:Choice>
                <mc:Fallback>
                  <p:oleObj r:id="rId3" imgW="5119026" imgH="7248578" progId="">
                    <p:embed/>
                    <p:pic>
                      <p:nvPicPr>
                        <p:cNvPr id="717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 y="1475"/>
                          <a:ext cx="4191" cy="59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2">
              <a:extLst>
                <a:ext uri="{FF2B5EF4-FFF2-40B4-BE49-F238E27FC236}">
                  <a16:creationId xmlns:a16="http://schemas.microsoft.com/office/drawing/2014/main" id="{0CFEFB22-6A7C-7E53-661F-BD2C6892573E}"/>
                </a:ext>
              </a:extLst>
            </p:cNvPr>
            <p:cNvSpPr>
              <a:spLocks noChangeArrowheads="1"/>
            </p:cNvSpPr>
            <p:nvPr/>
          </p:nvSpPr>
          <p:spPr bwMode="auto">
            <a:xfrm>
              <a:off x="1710" y="7337"/>
              <a:ext cx="4218" cy="17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s-AR"/>
            </a:p>
          </p:txBody>
        </p:sp>
      </p:grpSp>
      <p:sp>
        <p:nvSpPr>
          <p:cNvPr id="7" name="Rectangle 5">
            <a:extLst>
              <a:ext uri="{FF2B5EF4-FFF2-40B4-BE49-F238E27FC236}">
                <a16:creationId xmlns:a16="http://schemas.microsoft.com/office/drawing/2014/main" id="{51095F6D-868A-C6FB-317F-A120C0307D91}"/>
              </a:ext>
            </a:extLst>
          </p:cNvPr>
          <p:cNvSpPr>
            <a:spLocks noChangeArrowheads="1"/>
          </p:cNvSpPr>
          <p:nvPr/>
        </p:nvSpPr>
        <p:spPr bwMode="auto">
          <a:xfrm>
            <a:off x="6077845" y="6413269"/>
            <a:ext cx="4572032"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AR" altLang="zh-CN" sz="1400" b="0" i="0" u="none" strike="noStrike" cap="none" normalizeH="0" baseline="0" dirty="0">
                <a:ln>
                  <a:noFill/>
                </a:ln>
                <a:solidFill>
                  <a:schemeClr val="tx1"/>
                </a:solidFill>
                <a:effectLst/>
                <a:latin typeface="Liberation Serif"/>
                <a:ea typeface="WenQuanYi Micro Hei"/>
                <a:cs typeface="Lohit Hindi"/>
              </a:rPr>
              <a:t> Heliógrafo tipo Campbell-</a:t>
            </a:r>
            <a:r>
              <a:rPr kumimoji="0" lang="es-AR" altLang="zh-CN" sz="1400" b="0" i="0" u="none" strike="noStrike" cap="none" normalizeH="0" baseline="0" dirty="0" err="1">
                <a:ln>
                  <a:noFill/>
                </a:ln>
                <a:solidFill>
                  <a:schemeClr val="tx1"/>
                </a:solidFill>
                <a:effectLst/>
                <a:latin typeface="Liberation Serif"/>
                <a:ea typeface="WenQuanYi Micro Hei"/>
                <a:cs typeface="Lohit Hindi"/>
              </a:rPr>
              <a:t>Stoke</a:t>
            </a:r>
            <a:r>
              <a:rPr kumimoji="0" lang="es-AR" altLang="zh-CN" sz="1400" b="0" i="0" u="none" strike="noStrike" cap="none" normalizeH="0" baseline="0" dirty="0">
                <a:ln>
                  <a:noFill/>
                </a:ln>
                <a:solidFill>
                  <a:schemeClr val="tx1"/>
                </a:solidFill>
                <a:effectLst/>
                <a:latin typeface="Liberation Serif"/>
                <a:ea typeface="WenQuanYi Micro Hei"/>
                <a:cs typeface="Lohit Hindi"/>
              </a:rPr>
              <a:t>. (Gallegos, 2004)</a:t>
            </a:r>
            <a:endParaRPr kumimoji="0" lang="es-AR" altLang="zh-CN" sz="3200"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8" name="10 Objeto">
            <a:extLst>
              <a:ext uri="{FF2B5EF4-FFF2-40B4-BE49-F238E27FC236}">
                <a16:creationId xmlns:a16="http://schemas.microsoft.com/office/drawing/2014/main" id="{9F290789-562B-1FB9-E27B-751B9AA6E057}"/>
              </a:ext>
            </a:extLst>
          </p:cNvPr>
          <p:cNvGraphicFramePr>
            <a:graphicFrameLocks noChangeAspect="1"/>
          </p:cNvGraphicFramePr>
          <p:nvPr>
            <p:extLst>
              <p:ext uri="{D42A27DB-BD31-4B8C-83A1-F6EECF244321}">
                <p14:modId xmlns:p14="http://schemas.microsoft.com/office/powerpoint/2010/main" val="3900611938"/>
              </p:ext>
            </p:extLst>
          </p:nvPr>
        </p:nvGraphicFramePr>
        <p:xfrm>
          <a:off x="4077581" y="1484047"/>
          <a:ext cx="4146357" cy="792000"/>
        </p:xfrm>
        <a:graphic>
          <a:graphicData uri="http://schemas.openxmlformats.org/presentationml/2006/ole">
            <mc:AlternateContent xmlns:mc="http://schemas.openxmlformats.org/markup-compatibility/2006">
              <mc:Choice xmlns:v="urn:schemas-microsoft-com:vml" Requires="v">
                <p:oleObj name="Ecuación" r:id="rId5" imgW="2260440" imgH="431640" progId="Equation.3">
                  <p:embed/>
                </p:oleObj>
              </mc:Choice>
              <mc:Fallback>
                <p:oleObj name="Ecuación" r:id="rId5" imgW="2260440" imgH="431640" progId="Equation.3">
                  <p:embed/>
                  <p:pic>
                    <p:nvPicPr>
                      <p:cNvPr id="11" name="10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7581" y="1484047"/>
                        <a:ext cx="4146357" cy="79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Imagen 8">
            <a:extLst>
              <a:ext uri="{FF2B5EF4-FFF2-40B4-BE49-F238E27FC236}">
                <a16:creationId xmlns:a16="http://schemas.microsoft.com/office/drawing/2014/main" id="{F7B9F59C-1C3C-C3F9-DF65-817C7811452C}"/>
              </a:ext>
            </a:extLst>
          </p:cNvPr>
          <p:cNvPicPr>
            <a:picLocks noChangeAspect="1"/>
          </p:cNvPicPr>
          <p:nvPr/>
        </p:nvPicPr>
        <p:blipFill>
          <a:blip r:embed="rId7"/>
          <a:stretch>
            <a:fillRect/>
          </a:stretch>
        </p:blipFill>
        <p:spPr>
          <a:xfrm>
            <a:off x="209369" y="55595"/>
            <a:ext cx="693630" cy="657312"/>
          </a:xfrm>
          <a:prstGeom prst="rect">
            <a:avLst/>
          </a:prstGeom>
        </p:spPr>
      </p:pic>
      <p:sp>
        <p:nvSpPr>
          <p:cNvPr id="10" name="CuadroTexto 9">
            <a:extLst>
              <a:ext uri="{FF2B5EF4-FFF2-40B4-BE49-F238E27FC236}">
                <a16:creationId xmlns:a16="http://schemas.microsoft.com/office/drawing/2014/main" id="{BECDB23C-F13F-5E78-F43B-7A4454F8A9F8}"/>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11" name="Conector recto 10">
            <a:extLst>
              <a:ext uri="{FF2B5EF4-FFF2-40B4-BE49-F238E27FC236}">
                <a16:creationId xmlns:a16="http://schemas.microsoft.com/office/drawing/2014/main" id="{CC5677E8-BEEF-DA3D-E746-D75752F5D9CE}"/>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4" descr="CCT LOGO | CONICET Salta-Jujuy">
            <a:extLst>
              <a:ext uri="{FF2B5EF4-FFF2-40B4-BE49-F238E27FC236}">
                <a16:creationId xmlns:a16="http://schemas.microsoft.com/office/drawing/2014/main" id="{67514C46-49CA-B023-25B0-60AB62D7530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50 años del escudo de la UNSa y la permanencia del sentir ...">
            <a:extLst>
              <a:ext uri="{FF2B5EF4-FFF2-40B4-BE49-F238E27FC236}">
                <a16:creationId xmlns:a16="http://schemas.microsoft.com/office/drawing/2014/main" id="{5B6FD5BF-C1FC-0B73-BDCA-8AC1E72ACB4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699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C63B3-62AD-40CF-19BF-89DAFC2F7500}"/>
            </a:ext>
          </a:extLst>
        </p:cNvPr>
        <p:cNvGrpSpPr/>
        <p:nvPr/>
      </p:nvGrpSpPr>
      <p:grpSpPr>
        <a:xfrm>
          <a:off x="0" y="0"/>
          <a:ext cx="0" cy="0"/>
          <a:chOff x="0" y="0"/>
          <a:chExt cx="0" cy="0"/>
        </a:xfrm>
      </p:grpSpPr>
      <p:sp>
        <p:nvSpPr>
          <p:cNvPr id="2" name="27 Rectángulo">
            <a:extLst>
              <a:ext uri="{FF2B5EF4-FFF2-40B4-BE49-F238E27FC236}">
                <a16:creationId xmlns:a16="http://schemas.microsoft.com/office/drawing/2014/main" id="{DACF2CAF-41A3-9BFE-F611-E004C5B372F0}"/>
              </a:ext>
            </a:extLst>
          </p:cNvPr>
          <p:cNvSpPr/>
          <p:nvPr/>
        </p:nvSpPr>
        <p:spPr>
          <a:xfrm>
            <a:off x="2712340" y="2639920"/>
            <a:ext cx="5857916" cy="7143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AR"/>
          </a:p>
        </p:txBody>
      </p:sp>
      <p:sp>
        <p:nvSpPr>
          <p:cNvPr id="3" name="1 Marcador de contenido">
            <a:extLst>
              <a:ext uri="{FF2B5EF4-FFF2-40B4-BE49-F238E27FC236}">
                <a16:creationId xmlns:a16="http://schemas.microsoft.com/office/drawing/2014/main" id="{137BE06A-9FEE-2A87-FBE4-32BF60CBC91C}"/>
              </a:ext>
            </a:extLst>
          </p:cNvPr>
          <p:cNvSpPr txBox="1">
            <a:spLocks/>
          </p:cNvSpPr>
          <p:nvPr/>
        </p:nvSpPr>
        <p:spPr>
          <a:xfrm>
            <a:off x="1752271" y="812806"/>
            <a:ext cx="8229600" cy="57215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Font typeface="Wingdings" pitchFamily="2" charset="2"/>
              <a:buChar char="Ø"/>
            </a:pPr>
            <a:r>
              <a:rPr lang="es-AR" dirty="0"/>
              <a:t>Funciones de transmitancias: </a:t>
            </a:r>
            <a:r>
              <a:rPr lang="es-AR" dirty="0">
                <a:sym typeface="Symbol"/>
              </a:rPr>
              <a:t></a:t>
            </a:r>
            <a:r>
              <a:rPr lang="es-AR" baseline="-25000" dirty="0" err="1"/>
              <a:t>oz</a:t>
            </a:r>
            <a:r>
              <a:rPr lang="es-AR" dirty="0" err="1"/>
              <a:t>,</a:t>
            </a:r>
            <a:r>
              <a:rPr lang="es-AR" dirty="0" err="1">
                <a:sym typeface="Symbol"/>
              </a:rPr>
              <a:t></a:t>
            </a:r>
            <a:r>
              <a:rPr lang="es-AR" baseline="-25000" dirty="0" err="1">
                <a:sym typeface="Symbol"/>
              </a:rPr>
              <a:t>g</a:t>
            </a:r>
            <a:r>
              <a:rPr lang="es-AR" dirty="0">
                <a:sym typeface="Symbol"/>
              </a:rPr>
              <a:t>, </a:t>
            </a:r>
            <a:r>
              <a:rPr lang="es-AR" baseline="-25000" dirty="0">
                <a:sym typeface="Symbol"/>
              </a:rPr>
              <a:t>w</a:t>
            </a:r>
            <a:r>
              <a:rPr lang="es-AR" dirty="0">
                <a:sym typeface="Symbol"/>
              </a:rPr>
              <a:t>, </a:t>
            </a:r>
            <a:r>
              <a:rPr lang="es-AR" baseline="-25000" dirty="0">
                <a:sym typeface="Symbol"/>
              </a:rPr>
              <a:t>r</a:t>
            </a:r>
            <a:r>
              <a:rPr lang="es-AR" dirty="0">
                <a:sym typeface="Symbol"/>
              </a:rPr>
              <a:t>, </a:t>
            </a:r>
            <a:r>
              <a:rPr lang="es-AR" baseline="-25000" dirty="0">
                <a:sym typeface="Symbol"/>
              </a:rPr>
              <a:t>a</a:t>
            </a:r>
          </a:p>
          <a:p>
            <a:endParaRPr lang="es-AR" baseline="-25000" dirty="0">
              <a:sym typeface="Symbol"/>
            </a:endParaRPr>
          </a:p>
          <a:p>
            <a:endParaRPr lang="es-AR" baseline="-25000" dirty="0">
              <a:sym typeface="Symbol"/>
            </a:endParaRPr>
          </a:p>
          <a:p>
            <a:endParaRPr lang="es-AR" baseline="-25000" dirty="0">
              <a:sym typeface="Symbol"/>
            </a:endParaRPr>
          </a:p>
          <a:p>
            <a:r>
              <a:rPr lang="es-AR" dirty="0">
                <a:sym typeface="Symbol"/>
              </a:rPr>
              <a:t>Coeficiente de turbidez atmosférica de </a:t>
            </a:r>
            <a:r>
              <a:rPr lang="es-AR" dirty="0" err="1"/>
              <a:t>Ångström</a:t>
            </a:r>
            <a:r>
              <a:rPr lang="es-AR" dirty="0"/>
              <a:t> </a:t>
            </a:r>
            <a:endParaRPr lang="es-AR" baseline="-25000" dirty="0">
              <a:sym typeface="Symbol"/>
            </a:endParaRPr>
          </a:p>
          <a:p>
            <a:endParaRPr lang="es-AR" baseline="-25000" dirty="0">
              <a:sym typeface="Symbol"/>
            </a:endParaRPr>
          </a:p>
          <a:p>
            <a:endParaRPr lang="es-AR" dirty="0"/>
          </a:p>
          <a:p>
            <a:r>
              <a:rPr lang="es-AR" dirty="0"/>
              <a:t> </a:t>
            </a:r>
          </a:p>
        </p:txBody>
      </p:sp>
      <p:sp>
        <p:nvSpPr>
          <p:cNvPr id="4" name="17 Cerrar llave">
            <a:extLst>
              <a:ext uri="{FF2B5EF4-FFF2-40B4-BE49-F238E27FC236}">
                <a16:creationId xmlns:a16="http://schemas.microsoft.com/office/drawing/2014/main" id="{907D9FAD-B8F6-DD8E-77C9-4DE40990F0AC}"/>
              </a:ext>
            </a:extLst>
          </p:cNvPr>
          <p:cNvSpPr/>
          <p:nvPr/>
        </p:nvSpPr>
        <p:spPr>
          <a:xfrm>
            <a:off x="5998488" y="3925804"/>
            <a:ext cx="642942" cy="1428760"/>
          </a:xfrm>
          <a:prstGeom prst="rightBrace">
            <a:avLst>
              <a:gd name="adj1" fmla="val 29317"/>
              <a:gd name="adj2" fmla="val 48896"/>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AR"/>
          </a:p>
        </p:txBody>
      </p:sp>
      <p:graphicFrame>
        <p:nvGraphicFramePr>
          <p:cNvPr id="5" name="20 Objeto">
            <a:extLst>
              <a:ext uri="{FF2B5EF4-FFF2-40B4-BE49-F238E27FC236}">
                <a16:creationId xmlns:a16="http://schemas.microsoft.com/office/drawing/2014/main" id="{1B7DF683-A10B-A998-B05C-6C8D687B5B3C}"/>
              </a:ext>
            </a:extLst>
          </p:cNvPr>
          <p:cNvGraphicFramePr>
            <a:graphicFrameLocks noChangeAspect="1"/>
          </p:cNvGraphicFramePr>
          <p:nvPr>
            <p:extLst>
              <p:ext uri="{D42A27DB-BD31-4B8C-83A1-F6EECF244321}">
                <p14:modId xmlns:p14="http://schemas.microsoft.com/office/powerpoint/2010/main" val="4238478924"/>
              </p:ext>
            </p:extLst>
          </p:nvPr>
        </p:nvGraphicFramePr>
        <p:xfrm>
          <a:off x="4641166" y="1282598"/>
          <a:ext cx="5448091" cy="500066"/>
        </p:xfrm>
        <a:graphic>
          <a:graphicData uri="http://schemas.openxmlformats.org/presentationml/2006/ole">
            <mc:AlternateContent xmlns:mc="http://schemas.openxmlformats.org/markup-compatibility/2006">
              <mc:Choice xmlns:v="urn:schemas-microsoft-com:vml" Requires="v">
                <p:oleObj name="Ecuación" r:id="rId3" imgW="2628720" imgH="241200" progId="Equation.3">
                  <p:embed/>
                </p:oleObj>
              </mc:Choice>
              <mc:Fallback>
                <p:oleObj name="Ecuación" r:id="rId3" imgW="2628720" imgH="241200" progId="Equation.3">
                  <p:embed/>
                  <p:pic>
                    <p:nvPicPr>
                      <p:cNvPr id="21" name="20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166" y="1282598"/>
                        <a:ext cx="5448091" cy="5000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21 Objeto">
            <a:extLst>
              <a:ext uri="{FF2B5EF4-FFF2-40B4-BE49-F238E27FC236}">
                <a16:creationId xmlns:a16="http://schemas.microsoft.com/office/drawing/2014/main" id="{F749D34A-789D-B61E-F22B-212DF154C438}"/>
              </a:ext>
            </a:extLst>
          </p:cNvPr>
          <p:cNvGraphicFramePr>
            <a:graphicFrameLocks noChangeAspect="1"/>
          </p:cNvGraphicFramePr>
          <p:nvPr>
            <p:extLst>
              <p:ext uri="{D42A27DB-BD31-4B8C-83A1-F6EECF244321}">
                <p14:modId xmlns:p14="http://schemas.microsoft.com/office/powerpoint/2010/main" val="214148104"/>
              </p:ext>
            </p:extLst>
          </p:nvPr>
        </p:nvGraphicFramePr>
        <p:xfrm>
          <a:off x="1569333" y="1282598"/>
          <a:ext cx="2767278" cy="571504"/>
        </p:xfrm>
        <a:graphic>
          <a:graphicData uri="http://schemas.openxmlformats.org/presentationml/2006/ole">
            <mc:AlternateContent xmlns:mc="http://schemas.openxmlformats.org/markup-compatibility/2006">
              <mc:Choice xmlns:v="urn:schemas-microsoft-com:vml" Requires="v">
                <p:oleObj name="Ecuación" r:id="rId5" imgW="1231560" imgH="241200" progId="Equation.3">
                  <p:embed/>
                </p:oleObj>
              </mc:Choice>
              <mc:Fallback>
                <p:oleObj name="Ecuación" r:id="rId5" imgW="1231560" imgH="241200" progId="Equation.3">
                  <p:embed/>
                  <p:pic>
                    <p:nvPicPr>
                      <p:cNvPr id="22" name="21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9333" y="1282598"/>
                        <a:ext cx="2767278" cy="5715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23 Objeto">
            <a:extLst>
              <a:ext uri="{FF2B5EF4-FFF2-40B4-BE49-F238E27FC236}">
                <a16:creationId xmlns:a16="http://schemas.microsoft.com/office/drawing/2014/main" id="{AA017C2F-7766-5431-FDB0-FB96F6CFE666}"/>
              </a:ext>
            </a:extLst>
          </p:cNvPr>
          <p:cNvGraphicFramePr>
            <a:graphicFrameLocks noChangeAspect="1"/>
          </p:cNvGraphicFramePr>
          <p:nvPr>
            <p:extLst>
              <p:ext uri="{D42A27DB-BD31-4B8C-83A1-F6EECF244321}">
                <p14:modId xmlns:p14="http://schemas.microsoft.com/office/powerpoint/2010/main" val="493739584"/>
              </p:ext>
            </p:extLst>
          </p:nvPr>
        </p:nvGraphicFramePr>
        <p:xfrm>
          <a:off x="2833298" y="2834548"/>
          <a:ext cx="5616000" cy="468000"/>
        </p:xfrm>
        <a:graphic>
          <a:graphicData uri="http://schemas.openxmlformats.org/presentationml/2006/ole">
            <mc:AlternateContent xmlns:mc="http://schemas.openxmlformats.org/markup-compatibility/2006">
              <mc:Choice xmlns:v="urn:schemas-microsoft-com:vml" Requires="v">
                <p:oleObj name="Ecuación" r:id="rId7" imgW="2438280" imgH="203040" progId="Equation.3">
                  <p:embed/>
                </p:oleObj>
              </mc:Choice>
              <mc:Fallback>
                <p:oleObj name="Ecuación" r:id="rId7" imgW="2438280" imgH="203040" progId="Equation.3">
                  <p:embed/>
                  <p:pic>
                    <p:nvPicPr>
                      <p:cNvPr id="24" name="23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3298" y="2834548"/>
                        <a:ext cx="5616000" cy="46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24 Objeto">
            <a:extLst>
              <a:ext uri="{FF2B5EF4-FFF2-40B4-BE49-F238E27FC236}">
                <a16:creationId xmlns:a16="http://schemas.microsoft.com/office/drawing/2014/main" id="{5360589C-7D64-8947-B4BE-E5E785CDE303}"/>
              </a:ext>
            </a:extLst>
          </p:cNvPr>
          <p:cNvGraphicFramePr>
            <a:graphicFrameLocks noChangeAspect="1"/>
          </p:cNvGraphicFramePr>
          <p:nvPr>
            <p:extLst>
              <p:ext uri="{D42A27DB-BD31-4B8C-83A1-F6EECF244321}">
                <p14:modId xmlns:p14="http://schemas.microsoft.com/office/powerpoint/2010/main" val="2062664102"/>
              </p:ext>
            </p:extLst>
          </p:nvPr>
        </p:nvGraphicFramePr>
        <p:xfrm>
          <a:off x="6998620" y="3925804"/>
          <a:ext cx="2983251" cy="1285884"/>
        </p:xfrm>
        <a:graphic>
          <a:graphicData uri="http://schemas.openxmlformats.org/presentationml/2006/ole">
            <mc:AlternateContent xmlns:mc="http://schemas.openxmlformats.org/markup-compatibility/2006">
              <mc:Choice xmlns:v="urn:schemas-microsoft-com:vml" Requires="v">
                <p:oleObj name="Ecuación" r:id="rId9" imgW="1473120" imgH="634680" progId="Equation.3">
                  <p:embed/>
                </p:oleObj>
              </mc:Choice>
              <mc:Fallback>
                <p:oleObj name="Ecuación" r:id="rId9" imgW="1473120" imgH="634680" progId="Equation.3">
                  <p:embed/>
                  <p:pic>
                    <p:nvPicPr>
                      <p:cNvPr id="25" name="24 Objet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98620" y="3925804"/>
                        <a:ext cx="2983251" cy="12858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25 Objeto">
            <a:extLst>
              <a:ext uri="{FF2B5EF4-FFF2-40B4-BE49-F238E27FC236}">
                <a16:creationId xmlns:a16="http://schemas.microsoft.com/office/drawing/2014/main" id="{A52A47C1-28AB-5387-4438-AEE3AB22F552}"/>
              </a:ext>
            </a:extLst>
          </p:cNvPr>
          <p:cNvGraphicFramePr>
            <a:graphicFrameLocks noChangeAspect="1"/>
          </p:cNvGraphicFramePr>
          <p:nvPr>
            <p:extLst>
              <p:ext uri="{D42A27DB-BD31-4B8C-83A1-F6EECF244321}">
                <p14:modId xmlns:p14="http://schemas.microsoft.com/office/powerpoint/2010/main" val="2199664251"/>
              </p:ext>
            </p:extLst>
          </p:nvPr>
        </p:nvGraphicFramePr>
        <p:xfrm>
          <a:off x="1713994" y="3997242"/>
          <a:ext cx="4259491" cy="1071570"/>
        </p:xfrm>
        <a:graphic>
          <a:graphicData uri="http://schemas.openxmlformats.org/presentationml/2006/ole">
            <mc:AlternateContent xmlns:mc="http://schemas.openxmlformats.org/markup-compatibility/2006">
              <mc:Choice xmlns:v="urn:schemas-microsoft-com:vml" Requires="v">
                <p:oleObj name="Ecuación" r:id="rId11" imgW="2019240" imgH="507960" progId="Equation.3">
                  <p:embed/>
                </p:oleObj>
              </mc:Choice>
              <mc:Fallback>
                <p:oleObj name="Ecuación" r:id="rId11" imgW="2019240" imgH="507960" progId="Equation.3">
                  <p:embed/>
                  <p:pic>
                    <p:nvPicPr>
                      <p:cNvPr id="26" name="25 Objet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13994" y="3997242"/>
                        <a:ext cx="4259491" cy="10715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26 Objeto">
            <a:extLst>
              <a:ext uri="{FF2B5EF4-FFF2-40B4-BE49-F238E27FC236}">
                <a16:creationId xmlns:a16="http://schemas.microsoft.com/office/drawing/2014/main" id="{166B8EA4-304A-5670-65C0-BC14478A7B06}"/>
              </a:ext>
            </a:extLst>
          </p:cNvPr>
          <p:cNvGraphicFramePr>
            <a:graphicFrameLocks noChangeAspect="1"/>
          </p:cNvGraphicFramePr>
          <p:nvPr>
            <p:extLst>
              <p:ext uri="{D42A27DB-BD31-4B8C-83A1-F6EECF244321}">
                <p14:modId xmlns:p14="http://schemas.microsoft.com/office/powerpoint/2010/main" val="3257800387"/>
              </p:ext>
            </p:extLst>
          </p:nvPr>
        </p:nvGraphicFramePr>
        <p:xfrm>
          <a:off x="1783646" y="5783192"/>
          <a:ext cx="8286808" cy="412750"/>
        </p:xfrm>
        <a:graphic>
          <a:graphicData uri="http://schemas.openxmlformats.org/presentationml/2006/ole">
            <mc:AlternateContent xmlns:mc="http://schemas.openxmlformats.org/markup-compatibility/2006">
              <mc:Choice xmlns:v="urn:schemas-microsoft-com:vml" Requires="v">
                <p:oleObj name="Ecuación" r:id="rId13" imgW="2666880" imgH="203040" progId="Equation.3">
                  <p:embed/>
                </p:oleObj>
              </mc:Choice>
              <mc:Fallback>
                <p:oleObj name="Ecuación" r:id="rId13" imgW="2666880" imgH="203040" progId="Equation.3">
                  <p:embed/>
                  <p:pic>
                    <p:nvPicPr>
                      <p:cNvPr id="27" name="26 Objet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83646" y="5783192"/>
                        <a:ext cx="8286808"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Imagen 12">
            <a:extLst>
              <a:ext uri="{FF2B5EF4-FFF2-40B4-BE49-F238E27FC236}">
                <a16:creationId xmlns:a16="http://schemas.microsoft.com/office/drawing/2014/main" id="{61B567DF-91F2-78F8-6B5F-D3C8AF4DA078}"/>
              </a:ext>
            </a:extLst>
          </p:cNvPr>
          <p:cNvPicPr>
            <a:picLocks noChangeAspect="1"/>
          </p:cNvPicPr>
          <p:nvPr/>
        </p:nvPicPr>
        <p:blipFill>
          <a:blip r:embed="rId15"/>
          <a:stretch>
            <a:fillRect/>
          </a:stretch>
        </p:blipFill>
        <p:spPr>
          <a:xfrm>
            <a:off x="209369" y="55595"/>
            <a:ext cx="693630" cy="657312"/>
          </a:xfrm>
          <a:prstGeom prst="rect">
            <a:avLst/>
          </a:prstGeom>
        </p:spPr>
      </p:pic>
      <p:sp>
        <p:nvSpPr>
          <p:cNvPr id="14" name="CuadroTexto 13">
            <a:extLst>
              <a:ext uri="{FF2B5EF4-FFF2-40B4-BE49-F238E27FC236}">
                <a16:creationId xmlns:a16="http://schemas.microsoft.com/office/drawing/2014/main" id="{D9A483CF-461F-553F-9291-97BBB37F3695}"/>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15" name="Conector recto 14">
            <a:extLst>
              <a:ext uri="{FF2B5EF4-FFF2-40B4-BE49-F238E27FC236}">
                <a16:creationId xmlns:a16="http://schemas.microsoft.com/office/drawing/2014/main" id="{8F4A3026-DDAA-C48B-D768-EA83E80E82E5}"/>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4" descr="CCT LOGO | CONICET Salta-Jujuy">
            <a:extLst>
              <a:ext uri="{FF2B5EF4-FFF2-40B4-BE49-F238E27FC236}">
                <a16:creationId xmlns:a16="http://schemas.microsoft.com/office/drawing/2014/main" id="{6725D2BA-0E79-C39C-210A-86B26318864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50 años del escudo de la UNSa y la permanencia del sentir ...">
            <a:extLst>
              <a:ext uri="{FF2B5EF4-FFF2-40B4-BE49-F238E27FC236}">
                <a16:creationId xmlns:a16="http://schemas.microsoft.com/office/drawing/2014/main" id="{7A2019D7-D28C-E10B-83BA-B0234D43D9D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525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7C364-8382-02C9-73D2-AE3AE44111FD}"/>
            </a:ext>
          </a:extLst>
        </p:cNvPr>
        <p:cNvGrpSpPr/>
        <p:nvPr/>
      </p:nvGrpSpPr>
      <p:grpSpPr>
        <a:xfrm>
          <a:off x="0" y="0"/>
          <a:ext cx="0" cy="0"/>
          <a:chOff x="0" y="0"/>
          <a:chExt cx="0" cy="0"/>
        </a:xfrm>
      </p:grpSpPr>
      <p:sp>
        <p:nvSpPr>
          <p:cNvPr id="2" name="1 Marcador de contenido">
            <a:extLst>
              <a:ext uri="{FF2B5EF4-FFF2-40B4-BE49-F238E27FC236}">
                <a16:creationId xmlns:a16="http://schemas.microsoft.com/office/drawing/2014/main" id="{02CA3752-3EA7-8049-F5AE-1B8B99551BFE}"/>
              </a:ext>
            </a:extLst>
          </p:cNvPr>
          <p:cNvSpPr txBox="1">
            <a:spLocks/>
          </p:cNvSpPr>
          <p:nvPr/>
        </p:nvSpPr>
        <p:spPr>
          <a:xfrm>
            <a:off x="1824273" y="1723201"/>
            <a:ext cx="8229600" cy="51500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AR" dirty="0"/>
          </a:p>
          <a:p>
            <a:r>
              <a:rPr lang="es-AR" dirty="0"/>
              <a:t>Permite estimar el valor de </a:t>
            </a:r>
            <a:r>
              <a:rPr lang="el-GR" dirty="0"/>
              <a:t>β</a:t>
            </a:r>
            <a:r>
              <a:rPr lang="es-AR" dirty="0"/>
              <a:t> medio mensual decadal.</a:t>
            </a:r>
          </a:p>
          <a:p>
            <a:r>
              <a:rPr lang="es-AR" dirty="0"/>
              <a:t>Disponen los datos medidos en un “año estadísticamente representativo”</a:t>
            </a:r>
          </a:p>
          <a:p>
            <a:endParaRPr lang="es-AR" dirty="0"/>
          </a:p>
        </p:txBody>
      </p:sp>
      <p:sp>
        <p:nvSpPr>
          <p:cNvPr id="3" name="2 Título">
            <a:extLst>
              <a:ext uri="{FF2B5EF4-FFF2-40B4-BE49-F238E27FC236}">
                <a16:creationId xmlns:a16="http://schemas.microsoft.com/office/drawing/2014/main" id="{BB7AFFEF-EA2E-4D1E-76B1-8FC23AED05C3}"/>
              </a:ext>
            </a:extLst>
          </p:cNvPr>
          <p:cNvSpPr txBox="1">
            <a:spLocks/>
          </p:cNvSpPr>
          <p:nvPr/>
        </p:nvSpPr>
        <p:spPr>
          <a:xfrm>
            <a:off x="2032503" y="857232"/>
            <a:ext cx="822960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a:t>Método de Wuhan (MW)</a:t>
            </a:r>
            <a:endParaRPr lang="es-AR" dirty="0"/>
          </a:p>
        </p:txBody>
      </p:sp>
      <p:graphicFrame>
        <p:nvGraphicFramePr>
          <p:cNvPr id="5" name="7 Tabla">
            <a:extLst>
              <a:ext uri="{FF2B5EF4-FFF2-40B4-BE49-F238E27FC236}">
                <a16:creationId xmlns:a16="http://schemas.microsoft.com/office/drawing/2014/main" id="{BF328F2E-A334-9AAA-D592-70303E2F7816}"/>
              </a:ext>
            </a:extLst>
          </p:cNvPr>
          <p:cNvGraphicFramePr>
            <a:graphicFrameLocks noGrp="1"/>
          </p:cNvGraphicFramePr>
          <p:nvPr>
            <p:extLst>
              <p:ext uri="{D42A27DB-BD31-4B8C-83A1-F6EECF244321}">
                <p14:modId xmlns:p14="http://schemas.microsoft.com/office/powerpoint/2010/main" val="2080412241"/>
              </p:ext>
            </p:extLst>
          </p:nvPr>
        </p:nvGraphicFramePr>
        <p:xfrm>
          <a:off x="3099303" y="3862051"/>
          <a:ext cx="6096000" cy="299085"/>
        </p:xfrm>
        <a:graphic>
          <a:graphicData uri="http://schemas.openxmlformats.org/drawingml/2006/table">
            <a:tbl>
              <a:tblPr/>
              <a:tblGrid>
                <a:gridCol w="6096000">
                  <a:extLst>
                    <a:ext uri="{9D8B030D-6E8A-4147-A177-3AD203B41FA5}">
                      <a16:colId xmlns:a16="http://schemas.microsoft.com/office/drawing/2014/main" val="20000"/>
                    </a:ext>
                  </a:extLst>
                </a:gridCol>
              </a:tblGrid>
              <a:tr h="299085">
                <a:tc>
                  <a:txBody>
                    <a:bodyPr/>
                    <a:lstStyle/>
                    <a:p>
                      <a:pPr>
                        <a:spcAft>
                          <a:spcPts val="285"/>
                        </a:spcAft>
                      </a:pPr>
                      <a:endParaRPr lang="es-AR" sz="1200" kern="100" dirty="0">
                        <a:latin typeface="Times New Roman"/>
                        <a:ea typeface="WenQuanYi Micro Hei"/>
                        <a:cs typeface="Lohit Hindi"/>
                      </a:endParaRPr>
                    </a:p>
                  </a:txBody>
                  <a:tcPr marL="68580" marR="68580" marT="0" marB="0">
                    <a:lnL>
                      <a:noFill/>
                    </a:lnL>
                    <a:lnR>
                      <a:noFill/>
                    </a:lnR>
                    <a:lnT>
                      <a:noFill/>
                    </a:lnT>
                    <a:lnB>
                      <a:noFill/>
                    </a:lnB>
                  </a:tcPr>
                </a:tc>
                <a:extLst>
                  <a:ext uri="{0D108BD9-81ED-4DB2-BD59-A6C34878D82A}">
                    <a16:rowId xmlns:a16="http://schemas.microsoft.com/office/drawing/2014/main" val="10000"/>
                  </a:ext>
                </a:extLst>
              </a:tr>
            </a:tbl>
          </a:graphicData>
        </a:graphic>
      </p:graphicFrame>
      <p:graphicFrame>
        <p:nvGraphicFramePr>
          <p:cNvPr id="6" name="9 Objeto">
            <a:extLst>
              <a:ext uri="{FF2B5EF4-FFF2-40B4-BE49-F238E27FC236}">
                <a16:creationId xmlns:a16="http://schemas.microsoft.com/office/drawing/2014/main" id="{252EFDCA-98B7-41D1-3D7D-801D582EEC49}"/>
              </a:ext>
            </a:extLst>
          </p:cNvPr>
          <p:cNvGraphicFramePr>
            <a:graphicFrameLocks noChangeAspect="1"/>
          </p:cNvGraphicFramePr>
          <p:nvPr>
            <p:extLst>
              <p:ext uri="{D42A27DB-BD31-4B8C-83A1-F6EECF244321}">
                <p14:modId xmlns:p14="http://schemas.microsoft.com/office/powerpoint/2010/main" val="2344231728"/>
              </p:ext>
            </p:extLst>
          </p:nvPr>
        </p:nvGraphicFramePr>
        <p:xfrm>
          <a:off x="2646841" y="4011594"/>
          <a:ext cx="2558501" cy="1643074"/>
        </p:xfrm>
        <a:graphic>
          <a:graphicData uri="http://schemas.openxmlformats.org/presentationml/2006/ole">
            <mc:AlternateContent xmlns:mc="http://schemas.openxmlformats.org/markup-compatibility/2006">
              <mc:Choice xmlns:v="urn:schemas-microsoft-com:vml" Requires="v">
                <p:oleObj name="Ecuación" r:id="rId3" imgW="1384200" imgH="888840" progId="Equation.3">
                  <p:embed/>
                </p:oleObj>
              </mc:Choice>
              <mc:Fallback>
                <p:oleObj name="Ecuación" r:id="rId3" imgW="1384200" imgH="888840" progId="Equation.3">
                  <p:embed/>
                  <p:pic>
                    <p:nvPicPr>
                      <p:cNvPr id="10" name="9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6841" y="4011594"/>
                        <a:ext cx="2558501" cy="16430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11 Objeto">
            <a:extLst>
              <a:ext uri="{FF2B5EF4-FFF2-40B4-BE49-F238E27FC236}">
                <a16:creationId xmlns:a16="http://schemas.microsoft.com/office/drawing/2014/main" id="{CEB06464-3313-31DC-B3D6-E6165C0581F2}"/>
              </a:ext>
            </a:extLst>
          </p:cNvPr>
          <p:cNvGraphicFramePr>
            <a:graphicFrameLocks noChangeAspect="1"/>
          </p:cNvGraphicFramePr>
          <p:nvPr>
            <p:extLst>
              <p:ext uri="{D42A27DB-BD31-4B8C-83A1-F6EECF244321}">
                <p14:modId xmlns:p14="http://schemas.microsoft.com/office/powerpoint/2010/main" val="3891349877"/>
              </p:ext>
            </p:extLst>
          </p:nvPr>
        </p:nvGraphicFramePr>
        <p:xfrm>
          <a:off x="6090153" y="3903644"/>
          <a:ext cx="114300" cy="215900"/>
        </p:xfrm>
        <a:graphic>
          <a:graphicData uri="http://schemas.openxmlformats.org/presentationml/2006/ole">
            <mc:AlternateContent xmlns:mc="http://schemas.openxmlformats.org/markup-compatibility/2006">
              <mc:Choice xmlns:v="urn:schemas-microsoft-com:vml" Requires="v">
                <p:oleObj name="Ecuación" r:id="rId5" imgW="114120" imgH="215640" progId="Equation.3">
                  <p:embed/>
                </p:oleObj>
              </mc:Choice>
              <mc:Fallback>
                <p:oleObj name="Ecuación" r:id="rId5" imgW="114120" imgH="215640" progId="Equation.3">
                  <p:embed/>
                  <p:pic>
                    <p:nvPicPr>
                      <p:cNvPr id="12" name="11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0153" y="3903644"/>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12 Objeto">
            <a:extLst>
              <a:ext uri="{FF2B5EF4-FFF2-40B4-BE49-F238E27FC236}">
                <a16:creationId xmlns:a16="http://schemas.microsoft.com/office/drawing/2014/main" id="{8F540B9E-567A-A687-A71F-9CD16FC76D5D}"/>
              </a:ext>
            </a:extLst>
          </p:cNvPr>
          <p:cNvGraphicFramePr>
            <a:graphicFrameLocks noChangeAspect="1"/>
          </p:cNvGraphicFramePr>
          <p:nvPr>
            <p:extLst>
              <p:ext uri="{D42A27DB-BD31-4B8C-83A1-F6EECF244321}">
                <p14:modId xmlns:p14="http://schemas.microsoft.com/office/powerpoint/2010/main" val="3285615078"/>
              </p:ext>
            </p:extLst>
          </p:nvPr>
        </p:nvGraphicFramePr>
        <p:xfrm>
          <a:off x="7361749" y="4083032"/>
          <a:ext cx="2000264" cy="1626588"/>
        </p:xfrm>
        <a:graphic>
          <a:graphicData uri="http://schemas.openxmlformats.org/presentationml/2006/ole">
            <mc:AlternateContent xmlns:mc="http://schemas.openxmlformats.org/markup-compatibility/2006">
              <mc:Choice xmlns:v="urn:schemas-microsoft-com:vml" Requires="v">
                <p:oleObj name="Ecuación" r:id="rId7" imgW="1155600" imgH="939600" progId="Equation.3">
                  <p:embed/>
                </p:oleObj>
              </mc:Choice>
              <mc:Fallback>
                <p:oleObj name="Ecuación" r:id="rId7" imgW="1155600" imgH="939600" progId="Equation.3">
                  <p:embed/>
                  <p:pic>
                    <p:nvPicPr>
                      <p:cNvPr id="13" name="12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1749" y="4083032"/>
                        <a:ext cx="2000264" cy="162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13 Flecha derecha">
            <a:extLst>
              <a:ext uri="{FF2B5EF4-FFF2-40B4-BE49-F238E27FC236}">
                <a16:creationId xmlns:a16="http://schemas.microsoft.com/office/drawing/2014/main" id="{FCE4D261-2977-7709-42C5-ECB1E3357F09}"/>
              </a:ext>
            </a:extLst>
          </p:cNvPr>
          <p:cNvSpPr/>
          <p:nvPr/>
        </p:nvSpPr>
        <p:spPr>
          <a:xfrm>
            <a:off x="5575799" y="4583098"/>
            <a:ext cx="1285884" cy="4286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Imagen 3">
            <a:extLst>
              <a:ext uri="{FF2B5EF4-FFF2-40B4-BE49-F238E27FC236}">
                <a16:creationId xmlns:a16="http://schemas.microsoft.com/office/drawing/2014/main" id="{A40CDC3F-AA95-88FB-FE60-EEEB9F2FBF1C}"/>
              </a:ext>
            </a:extLst>
          </p:cNvPr>
          <p:cNvPicPr>
            <a:picLocks noChangeAspect="1"/>
          </p:cNvPicPr>
          <p:nvPr/>
        </p:nvPicPr>
        <p:blipFill>
          <a:blip r:embed="rId9"/>
          <a:stretch>
            <a:fillRect/>
          </a:stretch>
        </p:blipFill>
        <p:spPr>
          <a:xfrm>
            <a:off x="209369" y="55595"/>
            <a:ext cx="693630" cy="657312"/>
          </a:xfrm>
          <a:prstGeom prst="rect">
            <a:avLst/>
          </a:prstGeom>
        </p:spPr>
      </p:pic>
      <p:sp>
        <p:nvSpPr>
          <p:cNvPr id="10" name="CuadroTexto 9">
            <a:extLst>
              <a:ext uri="{FF2B5EF4-FFF2-40B4-BE49-F238E27FC236}">
                <a16:creationId xmlns:a16="http://schemas.microsoft.com/office/drawing/2014/main" id="{91014A7D-56C4-7456-59AD-8E15AE63EC72}"/>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11" name="Conector recto 10">
            <a:extLst>
              <a:ext uri="{FF2B5EF4-FFF2-40B4-BE49-F238E27FC236}">
                <a16:creationId xmlns:a16="http://schemas.microsoft.com/office/drawing/2014/main" id="{604FCB4A-14A6-047D-5301-09A71AF0D318}"/>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4" descr="CCT LOGO | CONICET Salta-Jujuy">
            <a:extLst>
              <a:ext uri="{FF2B5EF4-FFF2-40B4-BE49-F238E27FC236}">
                <a16:creationId xmlns:a16="http://schemas.microsoft.com/office/drawing/2014/main" id="{2AB47076-FD60-5A79-4648-C068EDA9AA5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50 años del escudo de la UNSa y la permanencia del sentir ...">
            <a:extLst>
              <a:ext uri="{FF2B5EF4-FFF2-40B4-BE49-F238E27FC236}">
                <a16:creationId xmlns:a16="http://schemas.microsoft.com/office/drawing/2014/main" id="{BC0C665D-AB56-3A66-27E5-24F222F520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79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63F3D-C393-DC15-E0D2-51B9B958D225}"/>
            </a:ext>
          </a:extLst>
        </p:cNvPr>
        <p:cNvGrpSpPr/>
        <p:nvPr/>
      </p:nvGrpSpPr>
      <p:grpSpPr>
        <a:xfrm>
          <a:off x="0" y="0"/>
          <a:ext cx="0" cy="0"/>
          <a:chOff x="0" y="0"/>
          <a:chExt cx="0" cy="0"/>
        </a:xfrm>
      </p:grpSpPr>
      <p:sp>
        <p:nvSpPr>
          <p:cNvPr id="2" name="Rectangle 4">
            <a:extLst>
              <a:ext uri="{FF2B5EF4-FFF2-40B4-BE49-F238E27FC236}">
                <a16:creationId xmlns:a16="http://schemas.microsoft.com/office/drawing/2014/main" id="{A9724332-B05A-CAEB-ED28-B28DBE7F0D5E}"/>
              </a:ext>
            </a:extLst>
          </p:cNvPr>
          <p:cNvSpPr>
            <a:spLocks noChangeArrowheads="1"/>
          </p:cNvSpPr>
          <p:nvPr/>
        </p:nvSpPr>
        <p:spPr bwMode="auto">
          <a:xfrm>
            <a:off x="1154203" y="1296626"/>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AR" sz="1800" b="0" i="0" u="none" strike="noStrike" cap="none" normalizeH="0" baseline="0">
              <a:ln>
                <a:noFill/>
              </a:ln>
              <a:solidFill>
                <a:schemeClr val="tx1"/>
              </a:solidFill>
              <a:effectLst/>
              <a:latin typeface="Arial" pitchFamily="34" charset="0"/>
              <a:cs typeface="Arial" pitchFamily="34" charset="0"/>
            </a:endParaRPr>
          </a:p>
        </p:txBody>
      </p:sp>
      <p:pic>
        <p:nvPicPr>
          <p:cNvPr id="4" name="12 Imagen">
            <a:extLst>
              <a:ext uri="{FF2B5EF4-FFF2-40B4-BE49-F238E27FC236}">
                <a16:creationId xmlns:a16="http://schemas.microsoft.com/office/drawing/2014/main" id="{DC796877-324D-E2D6-CBF6-0AC6CAEFDEB8}"/>
              </a:ext>
            </a:extLst>
          </p:cNvPr>
          <p:cNvPicPr/>
          <p:nvPr/>
        </p:nvPicPr>
        <p:blipFill>
          <a:blip r:embed="rId3" cstate="print"/>
          <a:srcRect/>
          <a:stretch>
            <a:fillRect/>
          </a:stretch>
        </p:blipFill>
        <p:spPr bwMode="auto">
          <a:xfrm>
            <a:off x="1797113" y="1239457"/>
            <a:ext cx="5072098" cy="3929090"/>
          </a:xfrm>
          <a:prstGeom prst="rect">
            <a:avLst/>
          </a:prstGeom>
          <a:noFill/>
          <a:ln w="9525">
            <a:noFill/>
            <a:miter lim="800000"/>
            <a:headEnd/>
            <a:tailEnd/>
          </a:ln>
        </p:spPr>
      </p:pic>
      <p:sp>
        <p:nvSpPr>
          <p:cNvPr id="5" name="14 Rectángulo">
            <a:extLst>
              <a:ext uri="{FF2B5EF4-FFF2-40B4-BE49-F238E27FC236}">
                <a16:creationId xmlns:a16="http://schemas.microsoft.com/office/drawing/2014/main" id="{8465F6D7-6D1D-F72E-D300-366C4996ACD4}"/>
              </a:ext>
            </a:extLst>
          </p:cNvPr>
          <p:cNvSpPr/>
          <p:nvPr/>
        </p:nvSpPr>
        <p:spPr>
          <a:xfrm>
            <a:off x="6869211" y="1882399"/>
            <a:ext cx="3214710" cy="1477328"/>
          </a:xfrm>
          <a:prstGeom prst="rect">
            <a:avLst/>
          </a:prstGeom>
        </p:spPr>
        <p:txBody>
          <a:bodyPr wrap="square">
            <a:spAutoFit/>
          </a:bodyPr>
          <a:lstStyle/>
          <a:p>
            <a:r>
              <a:rPr lang="es-AR" dirty="0"/>
              <a:t>Relación entre los valores medios mensual </a:t>
            </a:r>
            <a:r>
              <a:rPr lang="es-AR" dirty="0" err="1"/>
              <a:t>decadal</a:t>
            </a:r>
            <a:r>
              <a:rPr lang="es-AR" dirty="0"/>
              <a:t> de n/N y (a)  </a:t>
            </a:r>
            <a:r>
              <a:rPr lang="es-AR" dirty="0" err="1"/>
              <a:t>H</a:t>
            </a:r>
            <a:r>
              <a:rPr lang="es-AR" baseline="-25000" dirty="0" err="1"/>
              <a:t>b,m</a:t>
            </a:r>
            <a:r>
              <a:rPr lang="es-AR" dirty="0"/>
              <a:t>/</a:t>
            </a:r>
            <a:r>
              <a:rPr lang="es-AR" dirty="0" err="1"/>
              <a:t>H</a:t>
            </a:r>
            <a:r>
              <a:rPr lang="es-AR" baseline="-25000" dirty="0" err="1"/>
              <a:t>b,cs</a:t>
            </a:r>
            <a:r>
              <a:rPr lang="es-AR" dirty="0"/>
              <a:t>, (b) </a:t>
            </a:r>
            <a:r>
              <a:rPr lang="es-AR" dirty="0" err="1"/>
              <a:t>H</a:t>
            </a:r>
            <a:r>
              <a:rPr lang="es-AR" baseline="-25000" dirty="0" err="1"/>
              <a:t>d,m</a:t>
            </a:r>
            <a:r>
              <a:rPr lang="es-AR" dirty="0"/>
              <a:t>/</a:t>
            </a:r>
            <a:r>
              <a:rPr lang="es-AR" dirty="0" err="1"/>
              <a:t>H</a:t>
            </a:r>
            <a:r>
              <a:rPr lang="es-AR" baseline="-25000" dirty="0" err="1"/>
              <a:t>d,cs</a:t>
            </a:r>
            <a:r>
              <a:rPr lang="es-AR" dirty="0"/>
              <a:t> para Wuhan, China . (Wang et al, 2015)</a:t>
            </a:r>
          </a:p>
        </p:txBody>
      </p:sp>
      <p:graphicFrame>
        <p:nvGraphicFramePr>
          <p:cNvPr id="6" name="16 Objeto">
            <a:extLst>
              <a:ext uri="{FF2B5EF4-FFF2-40B4-BE49-F238E27FC236}">
                <a16:creationId xmlns:a16="http://schemas.microsoft.com/office/drawing/2014/main" id="{34D44181-348F-DF21-51CC-A5B9524FB49F}"/>
              </a:ext>
            </a:extLst>
          </p:cNvPr>
          <p:cNvGraphicFramePr>
            <a:graphicFrameLocks noChangeAspect="1"/>
          </p:cNvGraphicFramePr>
          <p:nvPr>
            <p:extLst>
              <p:ext uri="{D42A27DB-BD31-4B8C-83A1-F6EECF244321}">
                <p14:modId xmlns:p14="http://schemas.microsoft.com/office/powerpoint/2010/main" val="1878712608"/>
              </p:ext>
            </p:extLst>
          </p:nvPr>
        </p:nvGraphicFramePr>
        <p:xfrm>
          <a:off x="2440055" y="5454299"/>
          <a:ext cx="7311889" cy="857256"/>
        </p:xfrm>
        <a:graphic>
          <a:graphicData uri="http://schemas.openxmlformats.org/presentationml/2006/ole">
            <mc:AlternateContent xmlns:mc="http://schemas.openxmlformats.org/markup-compatibility/2006">
              <mc:Choice xmlns:v="urn:schemas-microsoft-com:vml" Requires="v">
                <p:oleObj name="Ecuación" r:id="rId4" imgW="3682800" imgH="431640" progId="Equation.3">
                  <p:embed/>
                </p:oleObj>
              </mc:Choice>
              <mc:Fallback>
                <p:oleObj name="Ecuación" r:id="rId4" imgW="3682800" imgH="431640" progId="Equation.3">
                  <p:embed/>
                  <p:pic>
                    <p:nvPicPr>
                      <p:cNvPr id="17" name="16 Obje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0055" y="5454299"/>
                        <a:ext cx="7311889" cy="857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Imagen 2">
            <a:extLst>
              <a:ext uri="{FF2B5EF4-FFF2-40B4-BE49-F238E27FC236}">
                <a16:creationId xmlns:a16="http://schemas.microsoft.com/office/drawing/2014/main" id="{E549C8EE-1C71-7336-2835-A6C69BAE8A4F}"/>
              </a:ext>
            </a:extLst>
          </p:cNvPr>
          <p:cNvPicPr>
            <a:picLocks noChangeAspect="1"/>
          </p:cNvPicPr>
          <p:nvPr/>
        </p:nvPicPr>
        <p:blipFill>
          <a:blip r:embed="rId6"/>
          <a:stretch>
            <a:fillRect/>
          </a:stretch>
        </p:blipFill>
        <p:spPr>
          <a:xfrm>
            <a:off x="209369" y="55595"/>
            <a:ext cx="693630" cy="657312"/>
          </a:xfrm>
          <a:prstGeom prst="rect">
            <a:avLst/>
          </a:prstGeom>
        </p:spPr>
      </p:pic>
      <p:sp>
        <p:nvSpPr>
          <p:cNvPr id="7" name="CuadroTexto 6">
            <a:extLst>
              <a:ext uri="{FF2B5EF4-FFF2-40B4-BE49-F238E27FC236}">
                <a16:creationId xmlns:a16="http://schemas.microsoft.com/office/drawing/2014/main" id="{D9E026FC-2875-9077-808E-AFB831FC028D}"/>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45B054BF-2AD3-60D8-65A0-00FD71232454}"/>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4" descr="CCT LOGO | CONICET Salta-Jujuy">
            <a:extLst>
              <a:ext uri="{FF2B5EF4-FFF2-40B4-BE49-F238E27FC236}">
                <a16:creationId xmlns:a16="http://schemas.microsoft.com/office/drawing/2014/main" id="{D0684541-0906-8EC1-372F-3CC6ECC6EBE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50 años del escudo de la UNSa y la permanencia del sentir ...">
            <a:extLst>
              <a:ext uri="{FF2B5EF4-FFF2-40B4-BE49-F238E27FC236}">
                <a16:creationId xmlns:a16="http://schemas.microsoft.com/office/drawing/2014/main" id="{376E7BFD-EA0A-1B74-36CF-63E7400BE3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359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6DC32-ECC1-6C8D-8B5A-0B13BA9AA98E}"/>
            </a:ext>
          </a:extLst>
        </p:cNvPr>
        <p:cNvGrpSpPr/>
        <p:nvPr/>
      </p:nvGrpSpPr>
      <p:grpSpPr>
        <a:xfrm>
          <a:off x="0" y="0"/>
          <a:ext cx="0" cy="0"/>
          <a:chOff x="0" y="0"/>
          <a:chExt cx="0" cy="0"/>
        </a:xfrm>
      </p:grpSpPr>
      <p:sp>
        <p:nvSpPr>
          <p:cNvPr id="2" name="5 Marcador de contenido">
            <a:extLst>
              <a:ext uri="{FF2B5EF4-FFF2-40B4-BE49-F238E27FC236}">
                <a16:creationId xmlns:a16="http://schemas.microsoft.com/office/drawing/2014/main" id="{4BD68F89-5ADB-3DEA-C1A8-1C85BAE7B585}"/>
              </a:ext>
            </a:extLst>
          </p:cNvPr>
          <p:cNvSpPr txBox="1">
            <a:spLocks/>
          </p:cNvSpPr>
          <p:nvPr/>
        </p:nvSpPr>
        <p:spPr>
          <a:xfrm>
            <a:off x="209369" y="1843955"/>
            <a:ext cx="10277294"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AR" dirty="0"/>
              <a:t>Empleamos datos diarios medidos de n, T, HR, P, H</a:t>
            </a:r>
            <a:r>
              <a:rPr lang="es-AR" baseline="-25000" dirty="0"/>
              <a:t>b</a:t>
            </a:r>
            <a:r>
              <a:rPr lang="es-AR" dirty="0"/>
              <a:t>, </a:t>
            </a:r>
            <a:r>
              <a:rPr lang="es-AR" dirty="0" err="1"/>
              <a:t>H</a:t>
            </a:r>
            <a:r>
              <a:rPr lang="es-AR" baseline="-25000" dirty="0" err="1"/>
              <a:t>d</a:t>
            </a:r>
            <a:r>
              <a:rPr lang="es-AR" dirty="0"/>
              <a:t> y H</a:t>
            </a:r>
            <a:r>
              <a:rPr lang="es-AR" baseline="-25000" dirty="0"/>
              <a:t>g</a:t>
            </a:r>
            <a:r>
              <a:rPr lang="es-AR" dirty="0"/>
              <a:t> . (1961-2009)</a:t>
            </a:r>
          </a:p>
          <a:p>
            <a:pPr algn="l"/>
            <a:endParaRPr lang="es-AR" dirty="0"/>
          </a:p>
          <a:p>
            <a:pPr algn="l"/>
            <a:r>
              <a:rPr lang="es-AR" dirty="0"/>
              <a:t>Aplicamos el MW y obtienen los β medios mensuales decadales.</a:t>
            </a:r>
          </a:p>
          <a:p>
            <a:pPr algn="l"/>
            <a:endParaRPr lang="es-AR" dirty="0"/>
          </a:p>
          <a:p>
            <a:pPr algn="l"/>
            <a:r>
              <a:rPr lang="es-AR" dirty="0"/>
              <a:t>Determinamos la calidad con los β</a:t>
            </a:r>
            <a:r>
              <a:rPr lang="es-AR" baseline="-25000" dirty="0" err="1"/>
              <a:t>SoDa</a:t>
            </a:r>
            <a:r>
              <a:rPr lang="es-AR" dirty="0"/>
              <a:t>  medios mensuales (1988-1997).</a:t>
            </a:r>
          </a:p>
          <a:p>
            <a:pPr algn="l"/>
            <a:endParaRPr lang="es-AR" dirty="0"/>
          </a:p>
          <a:p>
            <a:pPr algn="l"/>
            <a:r>
              <a:rPr lang="es-AR" dirty="0"/>
              <a:t>Consideramos un valor de referencia que llamaremos CRTA β</a:t>
            </a:r>
          </a:p>
          <a:p>
            <a:endParaRPr lang="es-AR" dirty="0"/>
          </a:p>
        </p:txBody>
      </p:sp>
      <p:sp>
        <p:nvSpPr>
          <p:cNvPr id="3" name="2 Título">
            <a:extLst>
              <a:ext uri="{FF2B5EF4-FFF2-40B4-BE49-F238E27FC236}">
                <a16:creationId xmlns:a16="http://schemas.microsoft.com/office/drawing/2014/main" id="{9E10FF5D-1DC8-231B-C671-629845DF2F62}"/>
              </a:ext>
            </a:extLst>
          </p:cNvPr>
          <p:cNvSpPr txBox="1">
            <a:spLocks/>
          </p:cNvSpPr>
          <p:nvPr/>
        </p:nvSpPr>
        <p:spPr>
          <a:xfrm>
            <a:off x="209369" y="922004"/>
            <a:ext cx="1053697" cy="62653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AR" sz="3200" b="1" dirty="0"/>
              <a:t>China</a:t>
            </a:r>
          </a:p>
        </p:txBody>
      </p:sp>
      <p:pic>
        <p:nvPicPr>
          <p:cNvPr id="4" name="Imagen 3">
            <a:extLst>
              <a:ext uri="{FF2B5EF4-FFF2-40B4-BE49-F238E27FC236}">
                <a16:creationId xmlns:a16="http://schemas.microsoft.com/office/drawing/2014/main" id="{BDA4A179-42BF-F355-F3D6-201885967135}"/>
              </a:ext>
            </a:extLst>
          </p:cNvPr>
          <p:cNvPicPr>
            <a:picLocks noChangeAspect="1"/>
          </p:cNvPicPr>
          <p:nvPr/>
        </p:nvPicPr>
        <p:blipFill>
          <a:blip r:embed="rId3"/>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FB600F39-B97B-F65E-70EC-F83590B5E29F}"/>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A1D8AA96-F6A7-802E-7D1B-47A36F49D8E6}"/>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C754C66D-203E-5C3B-F5F4-5B9AE46611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955389E9-B0EF-7EE7-0B15-4304636736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12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5A8FB-476A-5BAD-E7D0-CCC9742B4C94}"/>
            </a:ext>
          </a:extLst>
        </p:cNvPr>
        <p:cNvGrpSpPr/>
        <p:nvPr/>
      </p:nvGrpSpPr>
      <p:grpSpPr>
        <a:xfrm>
          <a:off x="0" y="0"/>
          <a:ext cx="0" cy="0"/>
          <a:chOff x="0" y="0"/>
          <a:chExt cx="0" cy="0"/>
        </a:xfrm>
      </p:grpSpPr>
      <p:pic>
        <p:nvPicPr>
          <p:cNvPr id="2" name="gráficos7">
            <a:extLst>
              <a:ext uri="{FF2B5EF4-FFF2-40B4-BE49-F238E27FC236}">
                <a16:creationId xmlns:a16="http://schemas.microsoft.com/office/drawing/2014/main" id="{B909D3E9-99E4-5EDB-9F70-8486CF4D78AE}"/>
              </a:ext>
            </a:extLst>
          </p:cNvPr>
          <p:cNvPicPr>
            <a:picLocks/>
          </p:cNvPicPr>
          <p:nvPr/>
        </p:nvPicPr>
        <p:blipFill>
          <a:blip r:embed="rId3" cstate="print">
            <a:alphaModFix/>
            <a:lum/>
          </a:blip>
          <a:srcRect/>
          <a:stretch>
            <a:fillRect/>
          </a:stretch>
        </p:blipFill>
        <p:spPr>
          <a:xfrm>
            <a:off x="814811" y="1946495"/>
            <a:ext cx="5911914" cy="3935297"/>
          </a:xfrm>
          <a:prstGeom prst="rect">
            <a:avLst/>
          </a:prstGeom>
        </p:spPr>
      </p:pic>
      <p:graphicFrame>
        <p:nvGraphicFramePr>
          <p:cNvPr id="3" name="5 Tabla">
            <a:extLst>
              <a:ext uri="{FF2B5EF4-FFF2-40B4-BE49-F238E27FC236}">
                <a16:creationId xmlns:a16="http://schemas.microsoft.com/office/drawing/2014/main" id="{9D2FA5FB-BC1D-CC9C-2E89-0D55E8D2F1FD}"/>
              </a:ext>
            </a:extLst>
          </p:cNvPr>
          <p:cNvGraphicFramePr>
            <a:graphicFrameLocks noGrp="1"/>
          </p:cNvGraphicFramePr>
          <p:nvPr>
            <p:extLst>
              <p:ext uri="{D42A27DB-BD31-4B8C-83A1-F6EECF244321}">
                <p14:modId xmlns:p14="http://schemas.microsoft.com/office/powerpoint/2010/main" val="2218676605"/>
              </p:ext>
            </p:extLst>
          </p:nvPr>
        </p:nvGraphicFramePr>
        <p:xfrm>
          <a:off x="7123300" y="1017436"/>
          <a:ext cx="4166371" cy="5385132"/>
        </p:xfrm>
        <a:graphic>
          <a:graphicData uri="http://schemas.openxmlformats.org/drawingml/2006/table">
            <a:tbl>
              <a:tblPr>
                <a:tableStyleId>{775DCB02-9BB8-47FD-8907-85C794F793BA}</a:tableStyleId>
              </a:tblPr>
              <a:tblGrid>
                <a:gridCol w="837784">
                  <a:extLst>
                    <a:ext uri="{9D8B030D-6E8A-4147-A177-3AD203B41FA5}">
                      <a16:colId xmlns:a16="http://schemas.microsoft.com/office/drawing/2014/main" val="20000"/>
                    </a:ext>
                  </a:extLst>
                </a:gridCol>
                <a:gridCol w="592534">
                  <a:extLst>
                    <a:ext uri="{9D8B030D-6E8A-4147-A177-3AD203B41FA5}">
                      <a16:colId xmlns:a16="http://schemas.microsoft.com/office/drawing/2014/main" val="20001"/>
                    </a:ext>
                  </a:extLst>
                </a:gridCol>
                <a:gridCol w="702275">
                  <a:extLst>
                    <a:ext uri="{9D8B030D-6E8A-4147-A177-3AD203B41FA5}">
                      <a16:colId xmlns:a16="http://schemas.microsoft.com/office/drawing/2014/main" val="20002"/>
                    </a:ext>
                  </a:extLst>
                </a:gridCol>
                <a:gridCol w="603428">
                  <a:extLst>
                    <a:ext uri="{9D8B030D-6E8A-4147-A177-3AD203B41FA5}">
                      <a16:colId xmlns:a16="http://schemas.microsoft.com/office/drawing/2014/main" val="20003"/>
                    </a:ext>
                  </a:extLst>
                </a:gridCol>
                <a:gridCol w="761653">
                  <a:extLst>
                    <a:ext uri="{9D8B030D-6E8A-4147-A177-3AD203B41FA5}">
                      <a16:colId xmlns:a16="http://schemas.microsoft.com/office/drawing/2014/main" val="20004"/>
                    </a:ext>
                  </a:extLst>
                </a:gridCol>
                <a:gridCol w="668697">
                  <a:extLst>
                    <a:ext uri="{9D8B030D-6E8A-4147-A177-3AD203B41FA5}">
                      <a16:colId xmlns:a16="http://schemas.microsoft.com/office/drawing/2014/main" val="20005"/>
                    </a:ext>
                  </a:extLst>
                </a:gridCol>
              </a:tblGrid>
              <a:tr h="371787">
                <a:tc>
                  <a:txBody>
                    <a:bodyPr/>
                    <a:lstStyle/>
                    <a:p>
                      <a:pPr algn="ctr">
                        <a:spcAft>
                          <a:spcPts val="0"/>
                        </a:spcAft>
                      </a:pPr>
                      <a:r>
                        <a:rPr lang="es-AR" sz="1100" b="1" kern="100" dirty="0"/>
                        <a:t>Nombre</a:t>
                      </a:r>
                      <a:endParaRPr lang="es-AR" sz="1100" b="1"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b="1" kern="100"/>
                        <a:t>Latitud</a:t>
                      </a:r>
                      <a:endParaRPr lang="es-AR" sz="1100" b="1" kern="100">
                        <a:latin typeface="Liberation Serif"/>
                        <a:ea typeface="WenQuanYi Micro Hei"/>
                        <a:cs typeface="Lohit Hindi"/>
                      </a:endParaRPr>
                    </a:p>
                  </a:txBody>
                  <a:tcPr marL="46104" marR="46104" marT="0" marB="0" anchor="ctr"/>
                </a:tc>
                <a:tc>
                  <a:txBody>
                    <a:bodyPr/>
                    <a:lstStyle/>
                    <a:p>
                      <a:pPr algn="ctr">
                        <a:spcAft>
                          <a:spcPts val="0"/>
                        </a:spcAft>
                      </a:pPr>
                      <a:r>
                        <a:rPr lang="es-AR" sz="1100" b="1" kern="100"/>
                        <a:t>Longitud</a:t>
                      </a:r>
                      <a:endParaRPr lang="es-AR" sz="1100" b="1" kern="100">
                        <a:latin typeface="Liberation Serif"/>
                        <a:ea typeface="WenQuanYi Micro Hei"/>
                        <a:cs typeface="Lohit Hindi"/>
                      </a:endParaRPr>
                    </a:p>
                  </a:txBody>
                  <a:tcPr marL="46104" marR="46104" marT="0" marB="0" anchor="ctr"/>
                </a:tc>
                <a:tc>
                  <a:txBody>
                    <a:bodyPr/>
                    <a:lstStyle/>
                    <a:p>
                      <a:pPr algn="ctr">
                        <a:spcAft>
                          <a:spcPts val="0"/>
                        </a:spcAft>
                      </a:pPr>
                      <a:r>
                        <a:rPr lang="es-AR" sz="1100" b="1" kern="100" dirty="0"/>
                        <a:t>Altitud (msnm)</a:t>
                      </a:r>
                      <a:endParaRPr lang="es-AR" sz="1100" b="1"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b="1" kern="100" dirty="0"/>
                        <a:t>Letra de ubicación</a:t>
                      </a:r>
                      <a:endParaRPr lang="es-AR" sz="1100" b="1"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b="1" kern="100" dirty="0"/>
                        <a:t>Clima</a:t>
                      </a:r>
                      <a:endParaRPr lang="es-AR" sz="1100" b="1" kern="100" dirty="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00"/>
                  </a:ext>
                </a:extLst>
              </a:tr>
              <a:tr h="371787">
                <a:tc>
                  <a:txBody>
                    <a:bodyPr/>
                    <a:lstStyle/>
                    <a:p>
                      <a:pPr algn="ctr">
                        <a:spcAft>
                          <a:spcPts val="0"/>
                        </a:spcAft>
                      </a:pPr>
                      <a:r>
                        <a:rPr lang="es-AR" sz="1100" kern="100"/>
                        <a:t>Shangai</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31,1</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121,26</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5</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a:t>A</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Subtropical norte</a:t>
                      </a:r>
                      <a:endParaRPr lang="es-AR" sz="1100" kern="100" dirty="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01"/>
                  </a:ext>
                </a:extLst>
              </a:tr>
              <a:tr h="409828">
                <a:tc>
                  <a:txBody>
                    <a:bodyPr/>
                    <a:lstStyle/>
                    <a:p>
                      <a:pPr algn="ctr">
                        <a:spcAft>
                          <a:spcPts val="0"/>
                        </a:spcAft>
                      </a:pPr>
                      <a:r>
                        <a:rPr lang="es-AR" sz="1100" kern="100"/>
                        <a:t>Haerbin</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45,45</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126,46</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14,6</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B</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a:t>Templado sub-húmedo</a:t>
                      </a:r>
                      <a:endParaRPr lang="es-AR" sz="1100" kern="10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02"/>
                  </a:ext>
                </a:extLst>
              </a:tr>
              <a:tr h="371787">
                <a:tc>
                  <a:txBody>
                    <a:bodyPr/>
                    <a:lstStyle/>
                    <a:p>
                      <a:pPr algn="ctr">
                        <a:spcAft>
                          <a:spcPts val="0"/>
                        </a:spcAft>
                      </a:pPr>
                      <a:r>
                        <a:rPr lang="es-AR" sz="1100" kern="100"/>
                        <a:t>Wuhan</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30,38</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114,17</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23</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C</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a:t>Subtropical norte</a:t>
                      </a:r>
                      <a:endParaRPr lang="es-AR" sz="1100" kern="10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03"/>
                  </a:ext>
                </a:extLst>
              </a:tr>
              <a:tr h="371787">
                <a:tc>
                  <a:txBody>
                    <a:bodyPr/>
                    <a:lstStyle/>
                    <a:p>
                      <a:pPr algn="ctr">
                        <a:lnSpc>
                          <a:spcPct val="115000"/>
                        </a:lnSpc>
                        <a:spcAft>
                          <a:spcPts val="0"/>
                        </a:spcAft>
                      </a:pPr>
                      <a:r>
                        <a:rPr lang="es-ES" sz="1100" kern="100"/>
                        <a:t>Beijing</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39,35</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a:t>116,19</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30</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D</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a:t>Templado húmedo</a:t>
                      </a:r>
                      <a:endParaRPr lang="es-AR" sz="1100" kern="10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04"/>
                  </a:ext>
                </a:extLst>
              </a:tr>
              <a:tr h="409828">
                <a:tc>
                  <a:txBody>
                    <a:bodyPr/>
                    <a:lstStyle/>
                    <a:p>
                      <a:pPr algn="ctr">
                        <a:lnSpc>
                          <a:spcPct val="115000"/>
                        </a:lnSpc>
                        <a:spcAft>
                          <a:spcPts val="0"/>
                        </a:spcAft>
                      </a:pPr>
                      <a:r>
                        <a:rPr lang="es-ES" sz="1100" kern="100"/>
                        <a:t>Shenyang</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41,46</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a:t>123,26</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42</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E</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a:t>Templado sub-húmedo</a:t>
                      </a:r>
                      <a:endParaRPr lang="es-AR" sz="1100" kern="10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05"/>
                  </a:ext>
                </a:extLst>
              </a:tr>
              <a:tr h="371787">
                <a:tc>
                  <a:txBody>
                    <a:bodyPr/>
                    <a:lstStyle/>
                    <a:p>
                      <a:pPr algn="ctr">
                        <a:lnSpc>
                          <a:spcPct val="115000"/>
                        </a:lnSpc>
                        <a:spcAft>
                          <a:spcPts val="0"/>
                        </a:spcAft>
                      </a:pPr>
                      <a:r>
                        <a:rPr lang="es-ES" sz="1100" kern="100"/>
                        <a:t>Zhengzhou</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34,43</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113,39</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109</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F</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Templado húmedo</a:t>
                      </a:r>
                      <a:endParaRPr lang="es-AR" sz="1100" kern="100" dirty="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06"/>
                  </a:ext>
                </a:extLst>
              </a:tr>
              <a:tr h="371787">
                <a:tc>
                  <a:txBody>
                    <a:bodyPr/>
                    <a:lstStyle/>
                    <a:p>
                      <a:pPr algn="ctr">
                        <a:lnSpc>
                          <a:spcPct val="115000"/>
                        </a:lnSpc>
                        <a:spcAft>
                          <a:spcPts val="0"/>
                        </a:spcAft>
                      </a:pPr>
                      <a:r>
                        <a:rPr lang="es-ES" sz="1100" kern="100"/>
                        <a:t>Chengdu</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30,4</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104,04</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a:t>506</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G</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a:t>Subtropical norte</a:t>
                      </a:r>
                      <a:endParaRPr lang="es-AR" sz="1100" kern="10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07"/>
                  </a:ext>
                </a:extLst>
              </a:tr>
              <a:tr h="344403">
                <a:tc>
                  <a:txBody>
                    <a:bodyPr/>
                    <a:lstStyle/>
                    <a:p>
                      <a:pPr algn="ctr">
                        <a:lnSpc>
                          <a:spcPct val="115000"/>
                        </a:lnSpc>
                        <a:spcAft>
                          <a:spcPts val="0"/>
                        </a:spcAft>
                      </a:pPr>
                      <a:r>
                        <a:rPr lang="es-ES" sz="1100" kern="100"/>
                        <a:t>Urumqi</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43,54</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87,28</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653,5</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H</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Templado árido</a:t>
                      </a:r>
                      <a:endParaRPr lang="es-AR" sz="1100" kern="100" dirty="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08"/>
                  </a:ext>
                </a:extLst>
              </a:tr>
              <a:tr h="344403">
                <a:tc>
                  <a:txBody>
                    <a:bodyPr/>
                    <a:lstStyle/>
                    <a:p>
                      <a:pPr algn="ctr">
                        <a:lnSpc>
                          <a:spcPct val="115000"/>
                        </a:lnSpc>
                        <a:spcAft>
                          <a:spcPts val="0"/>
                        </a:spcAft>
                      </a:pPr>
                      <a:r>
                        <a:rPr lang="es-ES" sz="1100" kern="100"/>
                        <a:t>Kashi</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39,31</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75,45</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1289</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I</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a:t>Templado árido</a:t>
                      </a:r>
                      <a:endParaRPr lang="es-AR" sz="1100" kern="10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09"/>
                  </a:ext>
                </a:extLst>
              </a:tr>
              <a:tr h="371787">
                <a:tc>
                  <a:txBody>
                    <a:bodyPr/>
                    <a:lstStyle/>
                    <a:p>
                      <a:pPr algn="ctr">
                        <a:lnSpc>
                          <a:spcPct val="115000"/>
                        </a:lnSpc>
                        <a:spcAft>
                          <a:spcPts val="0"/>
                        </a:spcAft>
                      </a:pPr>
                      <a:r>
                        <a:rPr lang="es-ES" sz="1100" kern="100"/>
                        <a:t>Lanzhou</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36,03</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103,53</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1517</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J</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a:t>Meseta templada</a:t>
                      </a:r>
                      <a:endParaRPr lang="es-AR" sz="1100" kern="10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10"/>
                  </a:ext>
                </a:extLst>
              </a:tr>
              <a:tr h="371787">
                <a:tc>
                  <a:txBody>
                    <a:bodyPr/>
                    <a:lstStyle/>
                    <a:p>
                      <a:pPr algn="ctr">
                        <a:lnSpc>
                          <a:spcPct val="115000"/>
                        </a:lnSpc>
                        <a:spcAft>
                          <a:spcPts val="0"/>
                        </a:spcAft>
                      </a:pPr>
                      <a:r>
                        <a:rPr lang="es-ES" sz="1100" kern="100"/>
                        <a:t>Kunming</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25,01</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102,41</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1890</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K</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Subtropical norte</a:t>
                      </a:r>
                      <a:endParaRPr lang="es-AR" sz="1100" kern="100" dirty="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11"/>
                  </a:ext>
                </a:extLst>
              </a:tr>
              <a:tr h="344403">
                <a:tc>
                  <a:txBody>
                    <a:bodyPr/>
                    <a:lstStyle/>
                    <a:p>
                      <a:pPr algn="ctr">
                        <a:lnSpc>
                          <a:spcPct val="115000"/>
                        </a:lnSpc>
                        <a:spcAft>
                          <a:spcPts val="0"/>
                        </a:spcAft>
                      </a:pPr>
                      <a:r>
                        <a:rPr lang="es-ES" sz="1100" kern="100"/>
                        <a:t>Geermu</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36,12</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94,38</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a:t>2806</a:t>
                      </a:r>
                      <a:endParaRPr lang="es-AR" sz="1100" kern="10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L</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Templado árido</a:t>
                      </a:r>
                      <a:endParaRPr lang="es-AR" sz="1100" kern="100" dirty="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12"/>
                  </a:ext>
                </a:extLst>
              </a:tr>
              <a:tr h="371787">
                <a:tc>
                  <a:txBody>
                    <a:bodyPr/>
                    <a:lstStyle/>
                    <a:p>
                      <a:pPr algn="ctr">
                        <a:lnSpc>
                          <a:spcPct val="115000"/>
                        </a:lnSpc>
                        <a:spcAft>
                          <a:spcPts val="0"/>
                        </a:spcAft>
                      </a:pPr>
                      <a:r>
                        <a:rPr lang="es-ES" sz="1100" kern="100" dirty="0"/>
                        <a:t>Lhasa</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29,42</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91,08</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3648</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M</a:t>
                      </a:r>
                      <a:endParaRPr lang="es-AR" sz="1100" kern="100" dirty="0">
                        <a:latin typeface="Liberation Serif"/>
                        <a:ea typeface="WenQuanYi Micro Hei"/>
                        <a:cs typeface="Lohit Hindi"/>
                      </a:endParaRPr>
                    </a:p>
                  </a:txBody>
                  <a:tcPr marL="46104" marR="46104" marT="0" marB="0" anchor="ctr"/>
                </a:tc>
                <a:tc>
                  <a:txBody>
                    <a:bodyPr/>
                    <a:lstStyle/>
                    <a:p>
                      <a:pPr algn="ctr">
                        <a:spcAft>
                          <a:spcPts val="0"/>
                        </a:spcAft>
                      </a:pPr>
                      <a:r>
                        <a:rPr lang="es-AR" sz="1100" kern="100" dirty="0"/>
                        <a:t>Meseta templada</a:t>
                      </a:r>
                      <a:endParaRPr lang="es-AR" sz="1100" kern="100" dirty="0">
                        <a:latin typeface="Liberation Serif"/>
                        <a:ea typeface="WenQuanYi Micro Hei"/>
                        <a:cs typeface="Lohit Hindi"/>
                      </a:endParaRPr>
                    </a:p>
                  </a:txBody>
                  <a:tcPr marL="46104" marR="46104" marT="0" marB="0" anchor="ctr"/>
                </a:tc>
                <a:extLst>
                  <a:ext uri="{0D108BD9-81ED-4DB2-BD59-A6C34878D82A}">
                    <a16:rowId xmlns:a16="http://schemas.microsoft.com/office/drawing/2014/main" val="10013"/>
                  </a:ext>
                </a:extLst>
              </a:tr>
            </a:tbl>
          </a:graphicData>
        </a:graphic>
      </p:graphicFrame>
      <p:pic>
        <p:nvPicPr>
          <p:cNvPr id="4" name="Imagen 3">
            <a:extLst>
              <a:ext uri="{FF2B5EF4-FFF2-40B4-BE49-F238E27FC236}">
                <a16:creationId xmlns:a16="http://schemas.microsoft.com/office/drawing/2014/main" id="{3AF8E7AC-C633-E0BA-9D0B-761294237E3A}"/>
              </a:ext>
            </a:extLst>
          </p:cNvPr>
          <p:cNvPicPr>
            <a:picLocks noChangeAspect="1"/>
          </p:cNvPicPr>
          <p:nvPr/>
        </p:nvPicPr>
        <p:blipFill>
          <a:blip r:embed="rId4"/>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335D36E1-F9A4-532D-A88E-DFCC326E5604}"/>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ADCA02CF-9DF4-69D3-9FCB-68ACA14FCF1F}"/>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1A6E7A3E-AB4D-6D00-FFDC-C609B26D0A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69466953-CF16-A4B0-C4FC-9F2B9BC547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573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EE3DA-B508-8D38-B9C9-840A46B282EF}"/>
            </a:ext>
          </a:extLst>
        </p:cNvPr>
        <p:cNvGrpSpPr/>
        <p:nvPr/>
      </p:nvGrpSpPr>
      <p:grpSpPr>
        <a:xfrm>
          <a:off x="0" y="0"/>
          <a:ext cx="0" cy="0"/>
          <a:chOff x="0" y="0"/>
          <a:chExt cx="0" cy="0"/>
        </a:xfrm>
      </p:grpSpPr>
      <p:graphicFrame>
        <p:nvGraphicFramePr>
          <p:cNvPr id="2" name="3 Marcador de contenido">
            <a:extLst>
              <a:ext uri="{FF2B5EF4-FFF2-40B4-BE49-F238E27FC236}">
                <a16:creationId xmlns:a16="http://schemas.microsoft.com/office/drawing/2014/main" id="{B4D9ED41-BE80-4DC9-5B7D-B24267F86361}"/>
              </a:ext>
            </a:extLst>
          </p:cNvPr>
          <p:cNvGraphicFramePr>
            <a:graphicFrameLocks/>
          </p:cNvGraphicFramePr>
          <p:nvPr>
            <p:extLst>
              <p:ext uri="{D42A27DB-BD31-4B8C-83A1-F6EECF244321}">
                <p14:modId xmlns:p14="http://schemas.microsoft.com/office/powerpoint/2010/main" val="1819463881"/>
              </p:ext>
            </p:extLst>
          </p:nvPr>
        </p:nvGraphicFramePr>
        <p:xfrm>
          <a:off x="346185" y="1017436"/>
          <a:ext cx="3437023" cy="5696640"/>
        </p:xfrm>
        <a:graphic>
          <a:graphicData uri="http://schemas.openxmlformats.org/drawingml/2006/table">
            <a:tbl>
              <a:tblPr>
                <a:tableStyleId>{775DCB02-9BB8-47FD-8907-85C794F793BA}</a:tableStyleId>
              </a:tblPr>
              <a:tblGrid>
                <a:gridCol w="1365322">
                  <a:extLst>
                    <a:ext uri="{9D8B030D-6E8A-4147-A177-3AD203B41FA5}">
                      <a16:colId xmlns:a16="http://schemas.microsoft.com/office/drawing/2014/main" val="20000"/>
                    </a:ext>
                  </a:extLst>
                </a:gridCol>
                <a:gridCol w="975442">
                  <a:extLst>
                    <a:ext uri="{9D8B030D-6E8A-4147-A177-3AD203B41FA5}">
                      <a16:colId xmlns:a16="http://schemas.microsoft.com/office/drawing/2014/main" val="20001"/>
                    </a:ext>
                  </a:extLst>
                </a:gridCol>
                <a:gridCol w="1096259">
                  <a:extLst>
                    <a:ext uri="{9D8B030D-6E8A-4147-A177-3AD203B41FA5}">
                      <a16:colId xmlns:a16="http://schemas.microsoft.com/office/drawing/2014/main" val="20002"/>
                    </a:ext>
                  </a:extLst>
                </a:gridCol>
              </a:tblGrid>
              <a:tr h="396000">
                <a:tc>
                  <a:txBody>
                    <a:bodyPr/>
                    <a:lstStyle/>
                    <a:p>
                      <a:pPr algn="ctr" fontAlgn="auto">
                        <a:spcAft>
                          <a:spcPts val="0"/>
                        </a:spcAft>
                      </a:pPr>
                      <a:r>
                        <a:rPr lang="es-AR" sz="1800" b="1" kern="100" dirty="0"/>
                        <a:t>Estaciones</a:t>
                      </a:r>
                      <a:endParaRPr lang="es-AR" sz="1800" b="1" kern="100" dirty="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b="1" kern="100" dirty="0"/>
                        <a:t>CRTA  </a:t>
                      </a:r>
                      <a:r>
                        <a:rPr lang="es-AR" sz="1800" b="1" kern="100" dirty="0" err="1"/>
                        <a:t>β</a:t>
                      </a:r>
                      <a:r>
                        <a:rPr lang="es-AR" sz="1800" b="1" kern="100" baseline="-25000" dirty="0" err="1"/>
                        <a:t>Ångström</a:t>
                      </a:r>
                      <a:endParaRPr lang="es-AR" sz="1800" b="1" kern="100" dirty="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b="1" kern="100" dirty="0" err="1"/>
                        <a:t>β</a:t>
                      </a:r>
                      <a:r>
                        <a:rPr lang="es-AR" sz="1800" b="1" kern="100" baseline="-25000" dirty="0" err="1"/>
                        <a:t>SoDa</a:t>
                      </a:r>
                      <a:endParaRPr lang="es-AR" sz="1800" b="1" kern="100" dirty="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00"/>
                  </a:ext>
                </a:extLst>
              </a:tr>
              <a:tr h="396000">
                <a:tc>
                  <a:txBody>
                    <a:bodyPr/>
                    <a:lstStyle/>
                    <a:p>
                      <a:pPr algn="ctr" fontAlgn="auto">
                        <a:spcAft>
                          <a:spcPts val="0"/>
                        </a:spcAft>
                      </a:pPr>
                      <a:r>
                        <a:rPr lang="es-ES" sz="1800" kern="100"/>
                        <a:t>Shangai</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0,112</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0,063</a:t>
                      </a:r>
                      <a:endParaRPr lang="es-AR" sz="1800" kern="10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01"/>
                  </a:ext>
                </a:extLst>
              </a:tr>
              <a:tr h="396000">
                <a:tc>
                  <a:txBody>
                    <a:bodyPr/>
                    <a:lstStyle/>
                    <a:p>
                      <a:pPr algn="ctr" fontAlgn="auto">
                        <a:spcAft>
                          <a:spcPts val="0"/>
                        </a:spcAft>
                      </a:pPr>
                      <a:r>
                        <a:rPr lang="es-ES" sz="1800" kern="100"/>
                        <a:t>Haerbin</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0,094</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0,059</a:t>
                      </a:r>
                      <a:endParaRPr lang="es-AR" sz="1800" kern="10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02"/>
                  </a:ext>
                </a:extLst>
              </a:tr>
              <a:tr h="396000">
                <a:tc>
                  <a:txBody>
                    <a:bodyPr/>
                    <a:lstStyle/>
                    <a:p>
                      <a:pPr algn="ctr" fontAlgn="auto">
                        <a:spcAft>
                          <a:spcPts val="0"/>
                        </a:spcAft>
                      </a:pPr>
                      <a:r>
                        <a:rPr lang="es-ES" sz="1800" kern="100"/>
                        <a:t>Wuhan</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0,109</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dirty="0"/>
                        <a:t>0,101</a:t>
                      </a:r>
                      <a:endParaRPr lang="es-AR" sz="1800" kern="100" dirty="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03"/>
                  </a:ext>
                </a:extLst>
              </a:tr>
              <a:tr h="396000">
                <a:tc>
                  <a:txBody>
                    <a:bodyPr/>
                    <a:lstStyle/>
                    <a:p>
                      <a:pPr algn="ctr" fontAlgn="auto">
                        <a:spcAft>
                          <a:spcPts val="0"/>
                        </a:spcAft>
                      </a:pPr>
                      <a:r>
                        <a:rPr lang="es-ES" sz="1800" kern="100"/>
                        <a:t>Beijing</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0,1</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0,053</a:t>
                      </a:r>
                      <a:endParaRPr lang="es-AR" sz="1800" kern="10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04"/>
                  </a:ext>
                </a:extLst>
              </a:tr>
              <a:tr h="396000">
                <a:tc>
                  <a:txBody>
                    <a:bodyPr/>
                    <a:lstStyle/>
                    <a:p>
                      <a:pPr algn="ctr" fontAlgn="auto">
                        <a:spcAft>
                          <a:spcPts val="0"/>
                        </a:spcAft>
                      </a:pPr>
                      <a:r>
                        <a:rPr lang="es-ES" sz="1800" kern="100"/>
                        <a:t>Shenyang</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0,097</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0,049</a:t>
                      </a:r>
                      <a:endParaRPr lang="es-AR" sz="1800" kern="10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05"/>
                  </a:ext>
                </a:extLst>
              </a:tr>
              <a:tr h="396000">
                <a:tc>
                  <a:txBody>
                    <a:bodyPr/>
                    <a:lstStyle/>
                    <a:p>
                      <a:pPr algn="ctr" fontAlgn="auto">
                        <a:spcAft>
                          <a:spcPts val="0"/>
                        </a:spcAft>
                      </a:pPr>
                      <a:r>
                        <a:rPr lang="es-ES" sz="1800" kern="100"/>
                        <a:t>Zhengzhou</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0,1</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dirty="0"/>
                        <a:t>0,063</a:t>
                      </a:r>
                      <a:endParaRPr lang="es-AR" sz="1800" kern="100" dirty="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06"/>
                  </a:ext>
                </a:extLst>
              </a:tr>
              <a:tr h="396000">
                <a:tc>
                  <a:txBody>
                    <a:bodyPr/>
                    <a:lstStyle/>
                    <a:p>
                      <a:pPr algn="ctr" fontAlgn="auto">
                        <a:spcAft>
                          <a:spcPts val="0"/>
                        </a:spcAft>
                      </a:pPr>
                      <a:r>
                        <a:rPr lang="es-ES" sz="1800" kern="100"/>
                        <a:t>Chengdu</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0,078</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0,01</a:t>
                      </a:r>
                      <a:endParaRPr lang="es-AR" sz="1800" kern="10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07"/>
                  </a:ext>
                </a:extLst>
              </a:tr>
              <a:tr h="396000">
                <a:tc>
                  <a:txBody>
                    <a:bodyPr/>
                    <a:lstStyle/>
                    <a:p>
                      <a:pPr algn="ctr" fontAlgn="auto">
                        <a:spcAft>
                          <a:spcPts val="0"/>
                        </a:spcAft>
                      </a:pPr>
                      <a:r>
                        <a:rPr lang="es-ES" sz="1800" kern="100"/>
                        <a:t>Urumqi</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0,062</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0,024</a:t>
                      </a:r>
                      <a:endParaRPr lang="es-AR" sz="1800" kern="10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08"/>
                  </a:ext>
                </a:extLst>
              </a:tr>
              <a:tr h="396000">
                <a:tc>
                  <a:txBody>
                    <a:bodyPr/>
                    <a:lstStyle/>
                    <a:p>
                      <a:pPr algn="ctr" fontAlgn="auto">
                        <a:spcAft>
                          <a:spcPts val="0"/>
                        </a:spcAft>
                      </a:pPr>
                      <a:r>
                        <a:rPr lang="es-ES" sz="1800" kern="100"/>
                        <a:t>Kashi</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0,041</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0,01</a:t>
                      </a:r>
                      <a:endParaRPr lang="es-AR" sz="1800" kern="10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09"/>
                  </a:ext>
                </a:extLst>
              </a:tr>
              <a:tr h="396000">
                <a:tc>
                  <a:txBody>
                    <a:bodyPr/>
                    <a:lstStyle/>
                    <a:p>
                      <a:pPr algn="ctr" fontAlgn="auto">
                        <a:spcAft>
                          <a:spcPts val="0"/>
                        </a:spcAft>
                      </a:pPr>
                      <a:r>
                        <a:rPr lang="es-ES" sz="1800" kern="100"/>
                        <a:t>Lanzhou</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0,037</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0,01</a:t>
                      </a:r>
                      <a:endParaRPr lang="es-AR" sz="1800" kern="10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10"/>
                  </a:ext>
                </a:extLst>
              </a:tr>
              <a:tr h="396000">
                <a:tc>
                  <a:txBody>
                    <a:bodyPr/>
                    <a:lstStyle/>
                    <a:p>
                      <a:pPr algn="ctr" fontAlgn="auto">
                        <a:spcAft>
                          <a:spcPts val="0"/>
                        </a:spcAft>
                      </a:pPr>
                      <a:r>
                        <a:rPr lang="es-ES" sz="1800" kern="100"/>
                        <a:t>Kunming</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0,031</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0,023</a:t>
                      </a:r>
                      <a:endParaRPr lang="es-AR" sz="1800" kern="10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11"/>
                  </a:ext>
                </a:extLst>
              </a:tr>
              <a:tr h="396000">
                <a:tc>
                  <a:txBody>
                    <a:bodyPr/>
                    <a:lstStyle/>
                    <a:p>
                      <a:pPr algn="ctr" fontAlgn="auto">
                        <a:spcAft>
                          <a:spcPts val="0"/>
                        </a:spcAft>
                      </a:pPr>
                      <a:r>
                        <a:rPr lang="es-ES" sz="1800" kern="100"/>
                        <a:t>Geermu</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0,015</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a:t>0,01</a:t>
                      </a:r>
                      <a:endParaRPr lang="es-AR" sz="1800" kern="10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12"/>
                  </a:ext>
                </a:extLst>
              </a:tr>
              <a:tr h="396000">
                <a:tc>
                  <a:txBody>
                    <a:bodyPr/>
                    <a:lstStyle/>
                    <a:p>
                      <a:pPr algn="ctr" fontAlgn="auto">
                        <a:spcAft>
                          <a:spcPts val="0"/>
                        </a:spcAft>
                      </a:pPr>
                      <a:r>
                        <a:rPr lang="es-ES" sz="1800" kern="100"/>
                        <a:t>Lhasa</a:t>
                      </a:r>
                      <a:endParaRPr lang="es-AR" sz="1800" kern="10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dirty="0"/>
                        <a:t>0,009</a:t>
                      </a:r>
                      <a:endParaRPr lang="es-AR" sz="1800" kern="100" dirty="0">
                        <a:latin typeface="Liberation Serif"/>
                        <a:ea typeface="WenQuanYi Micro Hei"/>
                        <a:cs typeface="Lohit Hindi"/>
                      </a:endParaRPr>
                    </a:p>
                  </a:txBody>
                  <a:tcPr marL="28611" marR="28611" marT="0" marB="0" anchor="ctr"/>
                </a:tc>
                <a:tc>
                  <a:txBody>
                    <a:bodyPr/>
                    <a:lstStyle/>
                    <a:p>
                      <a:pPr algn="ctr" fontAlgn="auto">
                        <a:spcAft>
                          <a:spcPts val="0"/>
                        </a:spcAft>
                      </a:pPr>
                      <a:r>
                        <a:rPr lang="es-AR" sz="1800" kern="100" dirty="0"/>
                        <a:t>0,01</a:t>
                      </a:r>
                      <a:endParaRPr lang="es-AR" sz="1800" kern="100" dirty="0">
                        <a:latin typeface="Liberation Serif"/>
                        <a:ea typeface="WenQuanYi Micro Hei"/>
                        <a:cs typeface="Lohit Hindi"/>
                      </a:endParaRPr>
                    </a:p>
                  </a:txBody>
                  <a:tcPr marL="28611" marR="28611" marT="0" marB="0" anchor="ctr"/>
                </a:tc>
                <a:extLst>
                  <a:ext uri="{0D108BD9-81ED-4DB2-BD59-A6C34878D82A}">
                    <a16:rowId xmlns:a16="http://schemas.microsoft.com/office/drawing/2014/main" val="10013"/>
                  </a:ext>
                </a:extLst>
              </a:tr>
            </a:tbl>
          </a:graphicData>
        </a:graphic>
      </p:graphicFrame>
      <p:pic>
        <p:nvPicPr>
          <p:cNvPr id="3" name="5 Imagen">
            <a:extLst>
              <a:ext uri="{FF2B5EF4-FFF2-40B4-BE49-F238E27FC236}">
                <a16:creationId xmlns:a16="http://schemas.microsoft.com/office/drawing/2014/main" id="{693F4154-617B-2B3C-1F12-C91AACC07F8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9968" y="1991187"/>
            <a:ext cx="5615940" cy="4298950"/>
          </a:xfrm>
          <a:prstGeom prst="rect">
            <a:avLst/>
          </a:prstGeom>
          <a:noFill/>
          <a:ln>
            <a:noFill/>
          </a:ln>
        </p:spPr>
      </p:pic>
      <p:graphicFrame>
        <p:nvGraphicFramePr>
          <p:cNvPr id="4" name="Object 1">
            <a:extLst>
              <a:ext uri="{FF2B5EF4-FFF2-40B4-BE49-F238E27FC236}">
                <a16:creationId xmlns:a16="http://schemas.microsoft.com/office/drawing/2014/main" id="{EE3FBE4B-D608-8E2B-791D-679582038832}"/>
              </a:ext>
            </a:extLst>
          </p:cNvPr>
          <p:cNvGraphicFramePr>
            <a:graphicFrameLocks noChangeAspect="1"/>
          </p:cNvGraphicFramePr>
          <p:nvPr>
            <p:extLst>
              <p:ext uri="{D42A27DB-BD31-4B8C-83A1-F6EECF244321}">
                <p14:modId xmlns:p14="http://schemas.microsoft.com/office/powerpoint/2010/main" val="2728470766"/>
              </p:ext>
            </p:extLst>
          </p:nvPr>
        </p:nvGraphicFramePr>
        <p:xfrm>
          <a:off x="4762966" y="1434023"/>
          <a:ext cx="4572032" cy="357183"/>
        </p:xfrm>
        <a:graphic>
          <a:graphicData uri="http://schemas.openxmlformats.org/presentationml/2006/ole">
            <mc:AlternateContent xmlns:mc="http://schemas.openxmlformats.org/markup-compatibility/2006">
              <mc:Choice xmlns:v="urn:schemas-microsoft-com:vml" Requires="v">
                <p:oleObj name="Ecuación" r:id="rId4" imgW="2438280" imgH="203040" progId="Equation.3">
                  <p:embed/>
                </p:oleObj>
              </mc:Choice>
              <mc:Fallback>
                <p:oleObj name="Ecuación" r:id="rId4" imgW="2438280" imgH="203040" progId="Equation.3">
                  <p:embed/>
                  <p:pic>
                    <p:nvPicPr>
                      <p:cNvPr id="329729"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966" y="1434023"/>
                        <a:ext cx="4572032" cy="3571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Imagen 4">
            <a:extLst>
              <a:ext uri="{FF2B5EF4-FFF2-40B4-BE49-F238E27FC236}">
                <a16:creationId xmlns:a16="http://schemas.microsoft.com/office/drawing/2014/main" id="{6E7C4A36-247E-5497-2A57-3E4E3FFE6D77}"/>
              </a:ext>
            </a:extLst>
          </p:cNvPr>
          <p:cNvPicPr>
            <a:picLocks noChangeAspect="1"/>
          </p:cNvPicPr>
          <p:nvPr/>
        </p:nvPicPr>
        <p:blipFill>
          <a:blip r:embed="rId6"/>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FCB18B7C-A3D6-DAD8-EE9A-39B153B30C56}"/>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7" name="Conector recto 6">
            <a:extLst>
              <a:ext uri="{FF2B5EF4-FFF2-40B4-BE49-F238E27FC236}">
                <a16:creationId xmlns:a16="http://schemas.microsoft.com/office/drawing/2014/main" id="{F4BDDEC1-204C-BBEA-9AF7-A06F0ED7D7ED}"/>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4" descr="CCT LOGO | CONICET Salta-Jujuy">
            <a:extLst>
              <a:ext uri="{FF2B5EF4-FFF2-40B4-BE49-F238E27FC236}">
                <a16:creationId xmlns:a16="http://schemas.microsoft.com/office/drawing/2014/main" id="{CE981BA5-F29C-E82F-F9A6-624E300786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33615282-542A-E374-4D05-22E6167AA4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23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BC70B-6FCB-0473-D38F-8E612BBFBD46}"/>
            </a:ext>
          </a:extLst>
        </p:cNvPr>
        <p:cNvGrpSpPr/>
        <p:nvPr/>
      </p:nvGrpSpPr>
      <p:grpSpPr>
        <a:xfrm>
          <a:off x="0" y="0"/>
          <a:ext cx="0" cy="0"/>
          <a:chOff x="0" y="0"/>
          <a:chExt cx="0" cy="0"/>
        </a:xfrm>
      </p:grpSpPr>
      <p:sp>
        <p:nvSpPr>
          <p:cNvPr id="2" name="12 Rectángulo">
            <a:extLst>
              <a:ext uri="{FF2B5EF4-FFF2-40B4-BE49-F238E27FC236}">
                <a16:creationId xmlns:a16="http://schemas.microsoft.com/office/drawing/2014/main" id="{F1422F44-9FBA-9CB5-F852-525DDD8BCC9C}"/>
              </a:ext>
            </a:extLst>
          </p:cNvPr>
          <p:cNvSpPr/>
          <p:nvPr/>
        </p:nvSpPr>
        <p:spPr>
          <a:xfrm>
            <a:off x="357158" y="4367113"/>
            <a:ext cx="11263370" cy="128588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AR"/>
          </a:p>
        </p:txBody>
      </p:sp>
      <p:sp>
        <p:nvSpPr>
          <p:cNvPr id="3" name="5 Marcador de contenido">
            <a:extLst>
              <a:ext uri="{FF2B5EF4-FFF2-40B4-BE49-F238E27FC236}">
                <a16:creationId xmlns:a16="http://schemas.microsoft.com/office/drawing/2014/main" id="{AECAD7E0-8C06-5531-7C70-14BCB8AEBBEE}"/>
              </a:ext>
            </a:extLst>
          </p:cNvPr>
          <p:cNvSpPr txBox="1">
            <a:spLocks/>
          </p:cNvSpPr>
          <p:nvPr/>
        </p:nvSpPr>
        <p:spPr>
          <a:xfrm>
            <a:off x="457200" y="1481328"/>
            <a:ext cx="11734800" cy="50195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AR" dirty="0"/>
              <a:t>Regresión lineal múltiple</a:t>
            </a:r>
          </a:p>
          <a:p>
            <a:endParaRPr lang="es-AR" dirty="0"/>
          </a:p>
          <a:p>
            <a:pPr marL="95250" indent="-95250"/>
            <a:endParaRPr lang="es-ES" i="1" dirty="0"/>
          </a:p>
          <a:p>
            <a:pPr marL="95250" indent="-95250" algn="l"/>
            <a:r>
              <a:rPr lang="es-ES" dirty="0"/>
              <a:t>Variables independientes:</a:t>
            </a:r>
            <a:r>
              <a:rPr lang="es-ES" i="1" dirty="0"/>
              <a:t>x</a:t>
            </a:r>
            <a:r>
              <a:rPr lang="es-ES" i="1" baseline="-25000" dirty="0"/>
              <a:t>1</a:t>
            </a:r>
            <a:r>
              <a:rPr lang="es-ES" i="1" dirty="0">
                <a:sym typeface="Symbol"/>
              </a:rPr>
              <a:t> </a:t>
            </a:r>
            <a:r>
              <a:rPr lang="es-ES" i="1" dirty="0"/>
              <a:t>Latitud, x</a:t>
            </a:r>
            <a:r>
              <a:rPr lang="es-ES" i="1" baseline="-25000" dirty="0"/>
              <a:t>2</a:t>
            </a:r>
            <a:r>
              <a:rPr lang="es-ES" i="1" dirty="0">
                <a:sym typeface="Symbol"/>
              </a:rPr>
              <a:t> </a:t>
            </a:r>
            <a:r>
              <a:rPr lang="es-ES" i="1" dirty="0"/>
              <a:t>Longitud,</a:t>
            </a:r>
            <a:r>
              <a:rPr lang="es-AR" i="1" dirty="0"/>
              <a:t> x</a:t>
            </a:r>
            <a:r>
              <a:rPr lang="es-AR" i="1" baseline="-25000" dirty="0"/>
              <a:t>3</a:t>
            </a:r>
            <a:r>
              <a:rPr lang="es-ES" i="1" dirty="0">
                <a:sym typeface="Symbol"/>
              </a:rPr>
              <a:t> </a:t>
            </a:r>
            <a:r>
              <a:rPr lang="es-AR" i="1" dirty="0"/>
              <a:t>Altitud</a:t>
            </a:r>
            <a:r>
              <a:rPr lang="es-ES" i="1" dirty="0"/>
              <a:t> (msnm), x</a:t>
            </a:r>
            <a:r>
              <a:rPr lang="es-ES" i="1" baseline="-25000" dirty="0"/>
              <a:t>4</a:t>
            </a:r>
            <a:r>
              <a:rPr lang="es-ES" i="1" dirty="0">
                <a:sym typeface="Symbol"/>
              </a:rPr>
              <a:t> H</a:t>
            </a:r>
            <a:r>
              <a:rPr lang="es-ES" i="1" baseline="-25000" dirty="0">
                <a:sym typeface="Symbol"/>
              </a:rPr>
              <a:t>b</a:t>
            </a:r>
            <a:r>
              <a:rPr lang="es-ES" i="1" dirty="0"/>
              <a:t>,</a:t>
            </a:r>
            <a:r>
              <a:rPr lang="es-AR" i="1" dirty="0"/>
              <a:t> </a:t>
            </a:r>
            <a:r>
              <a:rPr lang="es-ES" i="1" dirty="0"/>
              <a:t>x</a:t>
            </a:r>
            <a:r>
              <a:rPr lang="es-ES" i="1" baseline="-25000" dirty="0"/>
              <a:t>5</a:t>
            </a:r>
            <a:r>
              <a:rPr lang="es-ES" i="1" dirty="0">
                <a:sym typeface="Symbol"/>
              </a:rPr>
              <a:t> </a:t>
            </a:r>
            <a:r>
              <a:rPr lang="es-ES" i="1" dirty="0" err="1">
                <a:sym typeface="Symbol"/>
              </a:rPr>
              <a:t>H</a:t>
            </a:r>
            <a:r>
              <a:rPr lang="es-ES" i="1" baseline="-25000" dirty="0" err="1">
                <a:sym typeface="Symbol"/>
              </a:rPr>
              <a:t>d</a:t>
            </a:r>
            <a:r>
              <a:rPr lang="es-ES" i="1" dirty="0"/>
              <a:t>,</a:t>
            </a:r>
            <a:r>
              <a:rPr lang="es-AR" i="1" dirty="0"/>
              <a:t> </a:t>
            </a:r>
            <a:r>
              <a:rPr lang="es-ES" i="1" dirty="0"/>
              <a:t>x</a:t>
            </a:r>
            <a:r>
              <a:rPr lang="es-ES" i="1" baseline="-25000" dirty="0"/>
              <a:t>6</a:t>
            </a:r>
            <a:r>
              <a:rPr lang="es-ES" i="1" dirty="0">
                <a:sym typeface="Symbol"/>
              </a:rPr>
              <a:t> n</a:t>
            </a:r>
            <a:r>
              <a:rPr lang="es-ES" i="1" dirty="0"/>
              <a:t>.</a:t>
            </a:r>
            <a:endParaRPr lang="es-AR" dirty="0"/>
          </a:p>
          <a:p>
            <a:pPr algn="l"/>
            <a:r>
              <a:rPr lang="es-ES" dirty="0"/>
              <a:t>Variable dependiente</a:t>
            </a:r>
            <a:r>
              <a:rPr lang="es-ES" i="1" dirty="0"/>
              <a:t> </a:t>
            </a:r>
            <a:r>
              <a:rPr lang="es-ES" dirty="0"/>
              <a:t>:</a:t>
            </a:r>
            <a:r>
              <a:rPr lang="es-ES" i="1" dirty="0"/>
              <a:t>y </a:t>
            </a:r>
            <a:r>
              <a:rPr lang="es-ES" i="1" dirty="0">
                <a:sym typeface="Symbol"/>
              </a:rPr>
              <a:t> </a:t>
            </a:r>
            <a:r>
              <a:rPr lang="es-ES" i="1" dirty="0"/>
              <a:t>β</a:t>
            </a:r>
            <a:r>
              <a:rPr lang="es-ES" i="1" baseline="-25000" dirty="0" err="1"/>
              <a:t>SoDa</a:t>
            </a:r>
            <a:r>
              <a:rPr lang="es-ES" dirty="0"/>
              <a:t>.</a:t>
            </a:r>
            <a:endParaRPr lang="es-AR" dirty="0"/>
          </a:p>
          <a:p>
            <a:endParaRPr lang="es-AR" dirty="0"/>
          </a:p>
          <a:p>
            <a:endParaRPr lang="es-AR" dirty="0"/>
          </a:p>
        </p:txBody>
      </p:sp>
      <p:sp>
        <p:nvSpPr>
          <p:cNvPr id="4" name="2 Título">
            <a:extLst>
              <a:ext uri="{FF2B5EF4-FFF2-40B4-BE49-F238E27FC236}">
                <a16:creationId xmlns:a16="http://schemas.microsoft.com/office/drawing/2014/main" id="{C86E1E45-D1AF-0EE7-2790-D79D9574D301}"/>
              </a:ext>
            </a:extLst>
          </p:cNvPr>
          <p:cNvSpPr txBox="1">
            <a:spLocks/>
          </p:cNvSpPr>
          <p:nvPr/>
        </p:nvSpPr>
        <p:spPr>
          <a:xfrm>
            <a:off x="902999" y="577892"/>
            <a:ext cx="8229600" cy="1143000"/>
          </a:xfrm>
          <a:prstGeom prst="rect">
            <a:avLst/>
          </a:prstGeom>
        </p:spPr>
        <p:txBody>
          <a:bodyPr vert="horz" lIns="91440" tIns="45720" rIns="91440" bIns="45720" rtlCol="0" anchor="b">
            <a:normAutofit fontScale="5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s-AR" i="1" dirty="0"/>
            </a:br>
            <a:r>
              <a:rPr lang="es-AR" i="1" dirty="0"/>
              <a:t>Propuesta de expresiones para el </a:t>
            </a:r>
            <a:r>
              <a:rPr lang="es-AR" i="1" dirty="0" err="1"/>
              <a:t>CRTA</a:t>
            </a:r>
            <a:r>
              <a:rPr lang="es-AR" i="1" dirty="0"/>
              <a:t> </a:t>
            </a:r>
            <a:r>
              <a:rPr lang="es-AR" dirty="0"/>
              <a:t>β</a:t>
            </a:r>
            <a:br>
              <a:rPr lang="es-AR" i="1" dirty="0"/>
            </a:br>
            <a:endParaRPr lang="es-AR" dirty="0"/>
          </a:p>
        </p:txBody>
      </p:sp>
      <p:graphicFrame>
        <p:nvGraphicFramePr>
          <p:cNvPr id="5" name="10 Objeto">
            <a:extLst>
              <a:ext uri="{FF2B5EF4-FFF2-40B4-BE49-F238E27FC236}">
                <a16:creationId xmlns:a16="http://schemas.microsoft.com/office/drawing/2014/main" id="{1878E968-5ABC-B9E9-250C-1826265524A2}"/>
              </a:ext>
            </a:extLst>
          </p:cNvPr>
          <p:cNvGraphicFramePr>
            <a:graphicFrameLocks noChangeAspect="1"/>
          </p:cNvGraphicFramePr>
          <p:nvPr>
            <p:extLst>
              <p:ext uri="{D42A27DB-BD31-4B8C-83A1-F6EECF244321}">
                <p14:modId xmlns:p14="http://schemas.microsoft.com/office/powerpoint/2010/main" val="190690701"/>
              </p:ext>
            </p:extLst>
          </p:nvPr>
        </p:nvGraphicFramePr>
        <p:xfrm>
          <a:off x="3667108" y="1920872"/>
          <a:ext cx="4857784" cy="549937"/>
        </p:xfrm>
        <a:graphic>
          <a:graphicData uri="http://schemas.openxmlformats.org/presentationml/2006/ole">
            <mc:AlternateContent xmlns:mc="http://schemas.openxmlformats.org/markup-compatibility/2006">
              <mc:Choice xmlns:v="urn:schemas-microsoft-com:vml" Requires="v">
                <p:oleObj name="Ecuación" r:id="rId3" imgW="2019240" imgH="228600" progId="Equation.3">
                  <p:embed/>
                </p:oleObj>
              </mc:Choice>
              <mc:Fallback>
                <p:oleObj name="Ecuación" r:id="rId3" imgW="2019240" imgH="228600" progId="Equation.3">
                  <p:embed/>
                  <p:pic>
                    <p:nvPicPr>
                      <p:cNvPr id="11" name="10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108" y="1920872"/>
                        <a:ext cx="4857784" cy="54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11 Objeto">
            <a:extLst>
              <a:ext uri="{FF2B5EF4-FFF2-40B4-BE49-F238E27FC236}">
                <a16:creationId xmlns:a16="http://schemas.microsoft.com/office/drawing/2014/main" id="{A4346686-5276-A49D-60F3-CDC4AF8AD12F}"/>
              </a:ext>
            </a:extLst>
          </p:cNvPr>
          <p:cNvGraphicFramePr>
            <a:graphicFrameLocks noChangeAspect="1"/>
          </p:cNvGraphicFramePr>
          <p:nvPr>
            <p:extLst>
              <p:ext uri="{D42A27DB-BD31-4B8C-83A1-F6EECF244321}">
                <p14:modId xmlns:p14="http://schemas.microsoft.com/office/powerpoint/2010/main" val="4244896317"/>
              </p:ext>
            </p:extLst>
          </p:nvPr>
        </p:nvGraphicFramePr>
        <p:xfrm>
          <a:off x="571472" y="4576728"/>
          <a:ext cx="10875890" cy="1000125"/>
        </p:xfrm>
        <a:graphic>
          <a:graphicData uri="http://schemas.openxmlformats.org/presentationml/2006/ole">
            <mc:AlternateContent xmlns:mc="http://schemas.openxmlformats.org/markup-compatibility/2006">
              <mc:Choice xmlns:v="urn:schemas-microsoft-com:vml" Requires="v">
                <p:oleObj name="Ecuación" r:id="rId5" imgW="4190760" imgH="482400" progId="Equation.3">
                  <p:embed/>
                </p:oleObj>
              </mc:Choice>
              <mc:Fallback>
                <p:oleObj name="Ecuación" r:id="rId5" imgW="4190760" imgH="482400" progId="Equation.3">
                  <p:embed/>
                  <p:pic>
                    <p:nvPicPr>
                      <p:cNvPr id="12" name="11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472" y="4576728"/>
                        <a:ext cx="10875890" cy="1000125"/>
                      </a:xfrm>
                      <a:prstGeom prst="rect">
                        <a:avLst/>
                      </a:prstGeom>
                      <a:noFill/>
                    </p:spPr>
                  </p:pic>
                </p:oleObj>
              </mc:Fallback>
            </mc:AlternateContent>
          </a:graphicData>
        </a:graphic>
      </p:graphicFrame>
      <p:pic>
        <p:nvPicPr>
          <p:cNvPr id="7" name="Imagen 6">
            <a:extLst>
              <a:ext uri="{FF2B5EF4-FFF2-40B4-BE49-F238E27FC236}">
                <a16:creationId xmlns:a16="http://schemas.microsoft.com/office/drawing/2014/main" id="{280F57AA-687D-E42E-B023-122D4328AB03}"/>
              </a:ext>
            </a:extLst>
          </p:cNvPr>
          <p:cNvPicPr>
            <a:picLocks noChangeAspect="1"/>
          </p:cNvPicPr>
          <p:nvPr/>
        </p:nvPicPr>
        <p:blipFill>
          <a:blip r:embed="rId7"/>
          <a:stretch>
            <a:fillRect/>
          </a:stretch>
        </p:blipFill>
        <p:spPr>
          <a:xfrm>
            <a:off x="209369" y="55595"/>
            <a:ext cx="693630" cy="657312"/>
          </a:xfrm>
          <a:prstGeom prst="rect">
            <a:avLst/>
          </a:prstGeom>
        </p:spPr>
      </p:pic>
      <p:sp>
        <p:nvSpPr>
          <p:cNvPr id="8" name="CuadroTexto 7">
            <a:extLst>
              <a:ext uri="{FF2B5EF4-FFF2-40B4-BE49-F238E27FC236}">
                <a16:creationId xmlns:a16="http://schemas.microsoft.com/office/drawing/2014/main" id="{409B69B2-331B-C9AF-B228-167A26D4B324}"/>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9" name="Conector recto 8">
            <a:extLst>
              <a:ext uri="{FF2B5EF4-FFF2-40B4-BE49-F238E27FC236}">
                <a16:creationId xmlns:a16="http://schemas.microsoft.com/office/drawing/2014/main" id="{C58DDCC4-6ACF-E98B-0D13-0409B277A3CC}"/>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4" descr="CCT LOGO | CONICET Salta-Jujuy">
            <a:extLst>
              <a:ext uri="{FF2B5EF4-FFF2-40B4-BE49-F238E27FC236}">
                <a16:creationId xmlns:a16="http://schemas.microsoft.com/office/drawing/2014/main" id="{EA70CCE2-4317-1531-CBD2-B634994900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50 años del escudo de la UNSa y la permanencia del sentir ...">
            <a:extLst>
              <a:ext uri="{FF2B5EF4-FFF2-40B4-BE49-F238E27FC236}">
                <a16:creationId xmlns:a16="http://schemas.microsoft.com/office/drawing/2014/main" id="{E66645F0-8A44-4C8A-7183-44F98DC2029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756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76F5B-C15A-AA87-0CCF-54941B5B559D}"/>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B8D3315E-5886-F7A8-501E-3F038995505D}"/>
              </a:ext>
            </a:extLst>
          </p:cNvPr>
          <p:cNvSpPr txBox="1"/>
          <p:nvPr/>
        </p:nvSpPr>
        <p:spPr>
          <a:xfrm>
            <a:off x="0" y="2557400"/>
            <a:ext cx="12191999" cy="1446550"/>
          </a:xfrm>
          <a:prstGeom prst="rect">
            <a:avLst/>
          </a:prstGeom>
          <a:noFill/>
        </p:spPr>
        <p:txBody>
          <a:bodyPr wrap="square" rtlCol="0">
            <a:spAutoFit/>
          </a:bodyPr>
          <a:lstStyle/>
          <a:p>
            <a:pPr algn="ctr"/>
            <a:r>
              <a:rPr lang="es-AR" sz="4400" dirty="0"/>
              <a:t>Clase N° 3 :</a:t>
            </a:r>
          </a:p>
          <a:p>
            <a:pPr algn="ctr"/>
            <a:r>
              <a:rPr lang="es-AR" sz="4400" dirty="0"/>
              <a:t> Radiación Solar Espectral. Aplicaciones</a:t>
            </a:r>
          </a:p>
        </p:txBody>
      </p:sp>
      <p:pic>
        <p:nvPicPr>
          <p:cNvPr id="2" name="Imagen 1">
            <a:extLst>
              <a:ext uri="{FF2B5EF4-FFF2-40B4-BE49-F238E27FC236}">
                <a16:creationId xmlns:a16="http://schemas.microsoft.com/office/drawing/2014/main" id="{14CE0F04-1F76-F5AE-33CD-001D07C35DA8}"/>
              </a:ext>
            </a:extLst>
          </p:cNvPr>
          <p:cNvPicPr>
            <a:picLocks noChangeAspect="1"/>
          </p:cNvPicPr>
          <p:nvPr/>
        </p:nvPicPr>
        <p:blipFill>
          <a:blip r:embed="rId2"/>
          <a:stretch>
            <a:fillRect/>
          </a:stretch>
        </p:blipFill>
        <p:spPr>
          <a:xfrm>
            <a:off x="209369" y="55595"/>
            <a:ext cx="693630" cy="657312"/>
          </a:xfrm>
          <a:prstGeom prst="rect">
            <a:avLst/>
          </a:prstGeom>
        </p:spPr>
      </p:pic>
      <p:sp>
        <p:nvSpPr>
          <p:cNvPr id="4" name="CuadroTexto 3">
            <a:extLst>
              <a:ext uri="{FF2B5EF4-FFF2-40B4-BE49-F238E27FC236}">
                <a16:creationId xmlns:a16="http://schemas.microsoft.com/office/drawing/2014/main" id="{0E76F48E-3BAE-3795-04CF-F1652A31FC9C}"/>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5" name="Conector recto 4">
            <a:extLst>
              <a:ext uri="{FF2B5EF4-FFF2-40B4-BE49-F238E27FC236}">
                <a16:creationId xmlns:a16="http://schemas.microsoft.com/office/drawing/2014/main" id="{DDB4E433-293F-9494-D262-78F898BFB626}"/>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4" descr="CCT LOGO | CONICET Salta-Jujuy">
            <a:extLst>
              <a:ext uri="{FF2B5EF4-FFF2-40B4-BE49-F238E27FC236}">
                <a16:creationId xmlns:a16="http://schemas.microsoft.com/office/drawing/2014/main" id="{2048387D-AC6A-6582-1142-594CC81AD0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50 años del escudo de la UNSa y la permanencia del sentir ...">
            <a:extLst>
              <a:ext uri="{FF2B5EF4-FFF2-40B4-BE49-F238E27FC236}">
                <a16:creationId xmlns:a16="http://schemas.microsoft.com/office/drawing/2014/main" id="{04AF740A-4BE9-C1C2-A3BC-165467FB38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09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E428D-A2E2-7E6E-16BC-612A52A4A004}"/>
            </a:ext>
          </a:extLst>
        </p:cNvPr>
        <p:cNvGrpSpPr/>
        <p:nvPr/>
      </p:nvGrpSpPr>
      <p:grpSpPr>
        <a:xfrm>
          <a:off x="0" y="0"/>
          <a:ext cx="0" cy="0"/>
          <a:chOff x="0" y="0"/>
          <a:chExt cx="0" cy="0"/>
        </a:xfrm>
      </p:grpSpPr>
      <p:pic>
        <p:nvPicPr>
          <p:cNvPr id="2" name="7 Imagen">
            <a:extLst>
              <a:ext uri="{FF2B5EF4-FFF2-40B4-BE49-F238E27FC236}">
                <a16:creationId xmlns:a16="http://schemas.microsoft.com/office/drawing/2014/main" id="{9F3865AA-E45D-25DE-2D54-48CA083A536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8596" y="2357430"/>
            <a:ext cx="5607050" cy="4287520"/>
          </a:xfrm>
          <a:prstGeom prst="rect">
            <a:avLst/>
          </a:prstGeom>
          <a:noFill/>
          <a:ln>
            <a:noFill/>
          </a:ln>
        </p:spPr>
      </p:pic>
      <p:sp>
        <p:nvSpPr>
          <p:cNvPr id="3" name="11 Rectángulo">
            <a:extLst>
              <a:ext uri="{FF2B5EF4-FFF2-40B4-BE49-F238E27FC236}">
                <a16:creationId xmlns:a16="http://schemas.microsoft.com/office/drawing/2014/main" id="{7DB2A851-0536-99A9-3204-31AECFA9C3C9}"/>
              </a:ext>
            </a:extLst>
          </p:cNvPr>
          <p:cNvSpPr/>
          <p:nvPr/>
        </p:nvSpPr>
        <p:spPr>
          <a:xfrm>
            <a:off x="4357686" y="1214422"/>
            <a:ext cx="4071966" cy="11430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s-AR"/>
          </a:p>
        </p:txBody>
      </p:sp>
      <p:sp>
        <p:nvSpPr>
          <p:cNvPr id="4" name="1 Marcador de contenido">
            <a:extLst>
              <a:ext uri="{FF2B5EF4-FFF2-40B4-BE49-F238E27FC236}">
                <a16:creationId xmlns:a16="http://schemas.microsoft.com/office/drawing/2014/main" id="{E748D68B-FCDE-10D0-C9BE-BD201954D472}"/>
              </a:ext>
            </a:extLst>
          </p:cNvPr>
          <p:cNvSpPr txBox="1">
            <a:spLocks/>
          </p:cNvSpPr>
          <p:nvPr/>
        </p:nvSpPr>
        <p:spPr>
          <a:xfrm>
            <a:off x="792178" y="812806"/>
            <a:ext cx="8229600" cy="54358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AR" dirty="0"/>
              <a:t>Función racional</a:t>
            </a:r>
          </a:p>
          <a:p>
            <a:endParaRPr lang="es-AR" dirty="0"/>
          </a:p>
        </p:txBody>
      </p:sp>
      <p:sp>
        <p:nvSpPr>
          <p:cNvPr id="5" name="8 Rectángulo">
            <a:extLst>
              <a:ext uri="{FF2B5EF4-FFF2-40B4-BE49-F238E27FC236}">
                <a16:creationId xmlns:a16="http://schemas.microsoft.com/office/drawing/2014/main" id="{C7353635-36F9-B148-769F-29EA36E0AADB}"/>
              </a:ext>
            </a:extLst>
          </p:cNvPr>
          <p:cNvSpPr/>
          <p:nvPr/>
        </p:nvSpPr>
        <p:spPr>
          <a:xfrm>
            <a:off x="5715008" y="4572008"/>
            <a:ext cx="3000364" cy="1569660"/>
          </a:xfrm>
          <a:prstGeom prst="rect">
            <a:avLst/>
          </a:prstGeom>
        </p:spPr>
        <p:txBody>
          <a:bodyPr wrap="square">
            <a:spAutoFit/>
          </a:bodyPr>
          <a:lstStyle/>
          <a:p>
            <a:r>
              <a:rPr lang="es-AR" sz="1600" dirty="0"/>
              <a:t>Comparación de los valores de los coeficientes de turbidez anuales </a:t>
            </a:r>
            <a:r>
              <a:rPr lang="es-AR" sz="1600" dirty="0" err="1"/>
              <a:t>β</a:t>
            </a:r>
            <a:r>
              <a:rPr lang="es-AR" sz="1600" baseline="-25000" dirty="0" err="1"/>
              <a:t>SoDa</a:t>
            </a:r>
            <a:r>
              <a:rPr lang="es-AR" sz="1600" dirty="0" err="1"/>
              <a:t>y</a:t>
            </a:r>
            <a:r>
              <a:rPr lang="es-AR" sz="1600" dirty="0"/>
              <a:t> los previstos por la función racional (FR) propuesta, vs la altitud (metros </a:t>
            </a:r>
            <a:r>
              <a:rPr lang="es-AR" sz="1600" dirty="0" err="1"/>
              <a:t>snm</a:t>
            </a:r>
            <a:r>
              <a:rPr lang="es-AR" sz="1600" dirty="0"/>
              <a:t>).</a:t>
            </a:r>
          </a:p>
        </p:txBody>
      </p:sp>
      <p:graphicFrame>
        <p:nvGraphicFramePr>
          <p:cNvPr id="6" name="9 Objeto">
            <a:extLst>
              <a:ext uri="{FF2B5EF4-FFF2-40B4-BE49-F238E27FC236}">
                <a16:creationId xmlns:a16="http://schemas.microsoft.com/office/drawing/2014/main" id="{BCEA4998-420D-CAE2-7BDA-87FB805825F0}"/>
              </a:ext>
            </a:extLst>
          </p:cNvPr>
          <p:cNvGraphicFramePr>
            <a:graphicFrameLocks noChangeAspect="1"/>
          </p:cNvGraphicFramePr>
          <p:nvPr/>
        </p:nvGraphicFramePr>
        <p:xfrm>
          <a:off x="1285852" y="1285860"/>
          <a:ext cx="1857388" cy="1004816"/>
        </p:xfrm>
        <a:graphic>
          <a:graphicData uri="http://schemas.openxmlformats.org/presentationml/2006/ole">
            <mc:AlternateContent xmlns:mc="http://schemas.openxmlformats.org/markup-compatibility/2006">
              <mc:Choice xmlns:v="urn:schemas-microsoft-com:vml" Requires="v">
                <p:oleObj name="Ecuación" r:id="rId4" imgW="774360" imgH="419040" progId="Equation.3">
                  <p:embed/>
                </p:oleObj>
              </mc:Choice>
              <mc:Fallback>
                <p:oleObj name="Ecuación" r:id="rId4" imgW="774360" imgH="419040" progId="Equation.3">
                  <p:embed/>
                  <p:pic>
                    <p:nvPicPr>
                      <p:cNvPr id="10" name="9 Obje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852" y="1285860"/>
                        <a:ext cx="1857388" cy="10048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10 Objeto">
            <a:extLst>
              <a:ext uri="{FF2B5EF4-FFF2-40B4-BE49-F238E27FC236}">
                <a16:creationId xmlns:a16="http://schemas.microsoft.com/office/drawing/2014/main" id="{AC2BF7EF-0FB1-9A3A-AB74-51B12DB7320C}"/>
              </a:ext>
            </a:extLst>
          </p:cNvPr>
          <p:cNvGraphicFramePr>
            <a:graphicFrameLocks noChangeAspect="1"/>
          </p:cNvGraphicFramePr>
          <p:nvPr/>
        </p:nvGraphicFramePr>
        <p:xfrm>
          <a:off x="4572000" y="1285860"/>
          <a:ext cx="3643338" cy="954208"/>
        </p:xfrm>
        <a:graphic>
          <a:graphicData uri="http://schemas.openxmlformats.org/presentationml/2006/ole">
            <mc:AlternateContent xmlns:mc="http://schemas.openxmlformats.org/markup-compatibility/2006">
              <mc:Choice xmlns:v="urn:schemas-microsoft-com:vml" Requires="v">
                <p:oleObj name="Ecuación" r:id="rId6" imgW="1600200" imgH="419040" progId="Equation.3">
                  <p:embed/>
                </p:oleObj>
              </mc:Choice>
              <mc:Fallback>
                <p:oleObj name="Ecuación" r:id="rId6" imgW="1600200" imgH="419040" progId="Equation.3">
                  <p:embed/>
                  <p:pic>
                    <p:nvPicPr>
                      <p:cNvPr id="11" name="10 Obje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1285860"/>
                        <a:ext cx="3643338" cy="954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Imagen 7">
            <a:extLst>
              <a:ext uri="{FF2B5EF4-FFF2-40B4-BE49-F238E27FC236}">
                <a16:creationId xmlns:a16="http://schemas.microsoft.com/office/drawing/2014/main" id="{F83D23D5-EA69-2DDC-992D-0282FF3F352C}"/>
              </a:ext>
            </a:extLst>
          </p:cNvPr>
          <p:cNvPicPr>
            <a:picLocks noChangeAspect="1"/>
          </p:cNvPicPr>
          <p:nvPr/>
        </p:nvPicPr>
        <p:blipFill>
          <a:blip r:embed="rId8"/>
          <a:stretch>
            <a:fillRect/>
          </a:stretch>
        </p:blipFill>
        <p:spPr>
          <a:xfrm>
            <a:off x="209369" y="55595"/>
            <a:ext cx="693630" cy="657312"/>
          </a:xfrm>
          <a:prstGeom prst="rect">
            <a:avLst/>
          </a:prstGeom>
        </p:spPr>
      </p:pic>
      <p:sp>
        <p:nvSpPr>
          <p:cNvPr id="9" name="CuadroTexto 8">
            <a:extLst>
              <a:ext uri="{FF2B5EF4-FFF2-40B4-BE49-F238E27FC236}">
                <a16:creationId xmlns:a16="http://schemas.microsoft.com/office/drawing/2014/main" id="{4398AE6D-A96D-4C09-6DE3-97375EA568F6}"/>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10" name="Conector recto 9">
            <a:extLst>
              <a:ext uri="{FF2B5EF4-FFF2-40B4-BE49-F238E27FC236}">
                <a16:creationId xmlns:a16="http://schemas.microsoft.com/office/drawing/2014/main" id="{609530D5-57DA-F32B-EF1C-E4DF4744C191}"/>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4" descr="CCT LOGO | CONICET Salta-Jujuy">
            <a:extLst>
              <a:ext uri="{FF2B5EF4-FFF2-40B4-BE49-F238E27FC236}">
                <a16:creationId xmlns:a16="http://schemas.microsoft.com/office/drawing/2014/main" id="{F7CF404B-1623-1DF6-2714-56B1D8D225D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50 años del escudo de la UNSa y la permanencia del sentir ...">
            <a:extLst>
              <a:ext uri="{FF2B5EF4-FFF2-40B4-BE49-F238E27FC236}">
                <a16:creationId xmlns:a16="http://schemas.microsoft.com/office/drawing/2014/main" id="{0F64BF02-74CA-392A-EEB7-A3D819071B8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478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1DB57-A48E-0DAB-DF4E-4941121BA344}"/>
            </a:ext>
          </a:extLst>
        </p:cNvPr>
        <p:cNvGrpSpPr/>
        <p:nvPr/>
      </p:nvGrpSpPr>
      <p:grpSpPr>
        <a:xfrm>
          <a:off x="0" y="0"/>
          <a:ext cx="0" cy="0"/>
          <a:chOff x="0" y="0"/>
          <a:chExt cx="0" cy="0"/>
        </a:xfrm>
      </p:grpSpPr>
      <p:graphicFrame>
        <p:nvGraphicFramePr>
          <p:cNvPr id="2" name="Object 4">
            <a:extLst>
              <a:ext uri="{FF2B5EF4-FFF2-40B4-BE49-F238E27FC236}">
                <a16:creationId xmlns:a16="http://schemas.microsoft.com/office/drawing/2014/main" id="{62928B28-EB73-131A-9A08-66FA0FFA3F34}"/>
              </a:ext>
            </a:extLst>
          </p:cNvPr>
          <p:cNvGraphicFramePr>
            <a:graphicFrameLocks noChangeAspect="1"/>
          </p:cNvGraphicFramePr>
          <p:nvPr>
            <p:extLst>
              <p:ext uri="{D42A27DB-BD31-4B8C-83A1-F6EECF244321}">
                <p14:modId xmlns:p14="http://schemas.microsoft.com/office/powerpoint/2010/main" val="4285157076"/>
              </p:ext>
            </p:extLst>
          </p:nvPr>
        </p:nvGraphicFramePr>
        <p:xfrm>
          <a:off x="1717882" y="968595"/>
          <a:ext cx="7337006" cy="5819746"/>
        </p:xfrm>
        <a:graphic>
          <a:graphicData uri="http://schemas.openxmlformats.org/presentationml/2006/ole">
            <mc:AlternateContent xmlns:mc="http://schemas.openxmlformats.org/markup-compatibility/2006">
              <mc:Choice xmlns:v="urn:schemas-microsoft-com:vml" Requires="v">
                <p:oleObj name="SPW 11.0 Graph" r:id="rId3" imgW="5419440" imgH="4299120" progId="SigmaPlotGraphicObject.10">
                  <p:embed/>
                </p:oleObj>
              </mc:Choice>
              <mc:Fallback>
                <p:oleObj name="SPW 11.0 Graph" r:id="rId3" imgW="5419440" imgH="4299120" progId="SigmaPlotGraphicObject.10">
                  <p:embed/>
                  <p:pic>
                    <p:nvPicPr>
                      <p:cNvPr id="3420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7882" y="968595"/>
                        <a:ext cx="7337006" cy="5819746"/>
                      </a:xfrm>
                      <a:prstGeom prst="rect">
                        <a:avLst/>
                      </a:prstGeom>
                      <a:noFill/>
                      <a:ln>
                        <a:noFill/>
                      </a:ln>
                      <a:effectLst/>
                    </p:spPr>
                  </p:pic>
                </p:oleObj>
              </mc:Fallback>
            </mc:AlternateContent>
          </a:graphicData>
        </a:graphic>
      </p:graphicFrame>
      <p:sp>
        <p:nvSpPr>
          <p:cNvPr id="3" name="2 CuadroTexto">
            <a:extLst>
              <a:ext uri="{FF2B5EF4-FFF2-40B4-BE49-F238E27FC236}">
                <a16:creationId xmlns:a16="http://schemas.microsoft.com/office/drawing/2014/main" id="{8A0EE3D1-8807-51CE-D9E2-065FBA9E5908}"/>
              </a:ext>
            </a:extLst>
          </p:cNvPr>
          <p:cNvSpPr txBox="1"/>
          <p:nvPr/>
        </p:nvSpPr>
        <p:spPr>
          <a:xfrm>
            <a:off x="4733149" y="925971"/>
            <a:ext cx="3071834" cy="369332"/>
          </a:xfrm>
          <a:prstGeom prst="rect">
            <a:avLst/>
          </a:prstGeom>
          <a:noFill/>
        </p:spPr>
        <p:txBody>
          <a:bodyPr wrap="square" rtlCol="0">
            <a:spAutoFit/>
          </a:bodyPr>
          <a:lstStyle/>
          <a:p>
            <a:r>
              <a:rPr lang="es-AR" dirty="0"/>
              <a:t>Estación </a:t>
            </a:r>
            <a:r>
              <a:rPr lang="es-AR" dirty="0" err="1"/>
              <a:t>Haerbin</a:t>
            </a:r>
            <a:endParaRPr lang="es-AR" dirty="0"/>
          </a:p>
        </p:txBody>
      </p:sp>
      <p:pic>
        <p:nvPicPr>
          <p:cNvPr id="4" name="Imagen 3">
            <a:extLst>
              <a:ext uri="{FF2B5EF4-FFF2-40B4-BE49-F238E27FC236}">
                <a16:creationId xmlns:a16="http://schemas.microsoft.com/office/drawing/2014/main" id="{2C37345D-8069-AEBE-2D21-5F0B659E05CC}"/>
              </a:ext>
            </a:extLst>
          </p:cNvPr>
          <p:cNvPicPr>
            <a:picLocks noChangeAspect="1"/>
          </p:cNvPicPr>
          <p:nvPr/>
        </p:nvPicPr>
        <p:blipFill>
          <a:blip r:embed="rId5"/>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57C2A8B8-2C8F-B703-31D0-8FAFACD0F3E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CDD126AC-FC2C-26CE-9FA5-7CC828C88134}"/>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154B4FFB-B052-23AA-CDCD-AB80954BF7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2AA6689A-0F76-FAD4-EB63-3F065EA368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166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6D425-E196-D2EC-B718-EB27A36B6EA3}"/>
            </a:ext>
          </a:extLst>
        </p:cNvPr>
        <p:cNvGrpSpPr/>
        <p:nvPr/>
      </p:nvGrpSpPr>
      <p:grpSpPr>
        <a:xfrm>
          <a:off x="0" y="0"/>
          <a:ext cx="0" cy="0"/>
          <a:chOff x="0" y="0"/>
          <a:chExt cx="0" cy="0"/>
        </a:xfrm>
      </p:grpSpPr>
      <p:graphicFrame>
        <p:nvGraphicFramePr>
          <p:cNvPr id="3" name="Object 3">
            <a:extLst>
              <a:ext uri="{FF2B5EF4-FFF2-40B4-BE49-F238E27FC236}">
                <a16:creationId xmlns:a16="http://schemas.microsoft.com/office/drawing/2014/main" id="{B0657601-B7CD-3D6F-3E91-C897F0711257}"/>
              </a:ext>
            </a:extLst>
          </p:cNvPr>
          <p:cNvGraphicFramePr>
            <a:graphicFrameLocks noChangeAspect="1"/>
          </p:cNvGraphicFramePr>
          <p:nvPr>
            <p:extLst>
              <p:ext uri="{D42A27DB-BD31-4B8C-83A1-F6EECF244321}">
                <p14:modId xmlns:p14="http://schemas.microsoft.com/office/powerpoint/2010/main" val="2759171320"/>
              </p:ext>
            </p:extLst>
          </p:nvPr>
        </p:nvGraphicFramePr>
        <p:xfrm>
          <a:off x="1541329" y="805983"/>
          <a:ext cx="7629832" cy="6052017"/>
        </p:xfrm>
        <a:graphic>
          <a:graphicData uri="http://schemas.openxmlformats.org/presentationml/2006/ole">
            <mc:AlternateContent xmlns:mc="http://schemas.openxmlformats.org/markup-compatibility/2006">
              <mc:Choice xmlns:v="urn:schemas-microsoft-com:vml" Requires="v">
                <p:oleObj name="SPW 11.0 Graph" r:id="rId3" imgW="5419440" imgH="4299120" progId="SigmaPlotGraphicObject.10">
                  <p:embed/>
                </p:oleObj>
              </mc:Choice>
              <mc:Fallback>
                <p:oleObj name="SPW 11.0 Graph" r:id="rId3" imgW="5419440" imgH="4299120" progId="SigmaPlotGraphicObject.10">
                  <p:embed/>
                  <p:pic>
                    <p:nvPicPr>
                      <p:cNvPr id="33689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329" y="805983"/>
                        <a:ext cx="7629832" cy="6052017"/>
                      </a:xfrm>
                      <a:prstGeom prst="rect">
                        <a:avLst/>
                      </a:prstGeom>
                      <a:noFill/>
                      <a:ln>
                        <a:noFill/>
                      </a:ln>
                      <a:effectLst/>
                    </p:spPr>
                  </p:pic>
                </p:oleObj>
              </mc:Fallback>
            </mc:AlternateContent>
          </a:graphicData>
        </a:graphic>
      </p:graphicFrame>
      <p:sp>
        <p:nvSpPr>
          <p:cNvPr id="4" name="6 Rectángulo">
            <a:extLst>
              <a:ext uri="{FF2B5EF4-FFF2-40B4-BE49-F238E27FC236}">
                <a16:creationId xmlns:a16="http://schemas.microsoft.com/office/drawing/2014/main" id="{51C24C72-305B-AC1F-9F05-93D1A2B9D345}"/>
              </a:ext>
            </a:extLst>
          </p:cNvPr>
          <p:cNvSpPr/>
          <p:nvPr/>
        </p:nvSpPr>
        <p:spPr>
          <a:xfrm>
            <a:off x="4565186" y="926694"/>
            <a:ext cx="2390896" cy="297191"/>
          </a:xfrm>
          <a:prstGeom prst="rect">
            <a:avLst/>
          </a:prstGeom>
        </p:spPr>
        <p:txBody>
          <a:bodyPr wrap="none">
            <a:spAutoFit/>
          </a:bodyPr>
          <a:lstStyle/>
          <a:p>
            <a:r>
              <a:rPr lang="es-AR" dirty="0"/>
              <a:t>Estación  Zhengzhou </a:t>
            </a:r>
          </a:p>
        </p:txBody>
      </p:sp>
      <p:pic>
        <p:nvPicPr>
          <p:cNvPr id="2" name="Imagen 1">
            <a:extLst>
              <a:ext uri="{FF2B5EF4-FFF2-40B4-BE49-F238E27FC236}">
                <a16:creationId xmlns:a16="http://schemas.microsoft.com/office/drawing/2014/main" id="{F8BF9C4A-8321-CF5D-24B3-B3CF4CF936EF}"/>
              </a:ext>
            </a:extLst>
          </p:cNvPr>
          <p:cNvPicPr>
            <a:picLocks noChangeAspect="1"/>
          </p:cNvPicPr>
          <p:nvPr/>
        </p:nvPicPr>
        <p:blipFill>
          <a:blip r:embed="rId5"/>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B9B38607-EEED-2D63-53B6-5D3BEB0E5EAF}"/>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587C4144-FA96-402D-6EBE-563DEB294F03}"/>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C76304F8-03E9-7CAF-BEBA-1C86DACE17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24BFC2ED-5E49-4B2F-115C-7B8CADF2D6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088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CA936-0DAB-2F52-35A7-47EB775EA95B}"/>
            </a:ext>
          </a:extLst>
        </p:cNvPr>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26809907-7F17-276E-42F3-79831E433AF4}"/>
              </a:ext>
            </a:extLst>
          </p:cNvPr>
          <p:cNvGraphicFramePr>
            <a:graphicFrameLocks noChangeAspect="1"/>
          </p:cNvGraphicFramePr>
          <p:nvPr>
            <p:extLst>
              <p:ext uri="{D42A27DB-BD31-4B8C-83A1-F6EECF244321}">
                <p14:modId xmlns:p14="http://schemas.microsoft.com/office/powerpoint/2010/main" val="3976333107"/>
              </p:ext>
            </p:extLst>
          </p:nvPr>
        </p:nvGraphicFramePr>
        <p:xfrm>
          <a:off x="2251260" y="828905"/>
          <a:ext cx="6670709" cy="5291237"/>
        </p:xfrm>
        <a:graphic>
          <a:graphicData uri="http://schemas.openxmlformats.org/presentationml/2006/ole">
            <mc:AlternateContent xmlns:mc="http://schemas.openxmlformats.org/markup-compatibility/2006">
              <mc:Choice xmlns:v="urn:schemas-microsoft-com:vml" Requires="v">
                <p:oleObj name="SPW 11.0 Graph" r:id="rId3" imgW="5419440" imgH="4299120" progId="SigmaPlotGraphicObject.10">
                  <p:embed/>
                </p:oleObj>
              </mc:Choice>
              <mc:Fallback>
                <p:oleObj name="SPW 11.0 Graph" r:id="rId3" imgW="5419440" imgH="4299120" progId="SigmaPlotGraphicObject.10">
                  <p:embed/>
                  <p:pic>
                    <p:nvPicPr>
                      <p:cNvPr id="2" name="Object 2">
                        <a:extLst>
                          <a:ext uri="{FF2B5EF4-FFF2-40B4-BE49-F238E27FC236}">
                            <a16:creationId xmlns:a16="http://schemas.microsoft.com/office/drawing/2014/main" id="{26809907-7F17-276E-42F3-79831E433A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1260" y="828905"/>
                        <a:ext cx="6670709" cy="5291237"/>
                      </a:xfrm>
                      <a:prstGeom prst="rect">
                        <a:avLst/>
                      </a:prstGeom>
                      <a:noFill/>
                      <a:ln>
                        <a:noFill/>
                      </a:ln>
                      <a:effectLst/>
                    </p:spPr>
                  </p:pic>
                </p:oleObj>
              </mc:Fallback>
            </mc:AlternateContent>
          </a:graphicData>
        </a:graphic>
      </p:graphicFrame>
      <p:sp>
        <p:nvSpPr>
          <p:cNvPr id="5" name="4 Rectángulo">
            <a:extLst>
              <a:ext uri="{FF2B5EF4-FFF2-40B4-BE49-F238E27FC236}">
                <a16:creationId xmlns:a16="http://schemas.microsoft.com/office/drawing/2014/main" id="{50A61D0B-74C7-46BD-F434-2B24AAD0F4A0}"/>
              </a:ext>
            </a:extLst>
          </p:cNvPr>
          <p:cNvSpPr/>
          <p:nvPr/>
        </p:nvSpPr>
        <p:spPr>
          <a:xfrm>
            <a:off x="4573143" y="922004"/>
            <a:ext cx="3045714" cy="365638"/>
          </a:xfrm>
          <a:prstGeom prst="rect">
            <a:avLst/>
          </a:prstGeom>
        </p:spPr>
        <p:txBody>
          <a:bodyPr wrap="square">
            <a:spAutoFit/>
          </a:bodyPr>
          <a:lstStyle/>
          <a:p>
            <a:r>
              <a:rPr lang="es-AR" dirty="0"/>
              <a:t>Estación Shenyang</a:t>
            </a:r>
          </a:p>
        </p:txBody>
      </p:sp>
      <p:pic>
        <p:nvPicPr>
          <p:cNvPr id="3" name="Imagen 2">
            <a:extLst>
              <a:ext uri="{FF2B5EF4-FFF2-40B4-BE49-F238E27FC236}">
                <a16:creationId xmlns:a16="http://schemas.microsoft.com/office/drawing/2014/main" id="{298B62B6-B7D5-E55A-92A5-7B7337FF2036}"/>
              </a:ext>
            </a:extLst>
          </p:cNvPr>
          <p:cNvPicPr>
            <a:picLocks noChangeAspect="1"/>
          </p:cNvPicPr>
          <p:nvPr/>
        </p:nvPicPr>
        <p:blipFill>
          <a:blip r:embed="rId5"/>
          <a:stretch>
            <a:fillRect/>
          </a:stretch>
        </p:blipFill>
        <p:spPr>
          <a:xfrm>
            <a:off x="209369" y="55595"/>
            <a:ext cx="693630" cy="657312"/>
          </a:xfrm>
          <a:prstGeom prst="rect">
            <a:avLst/>
          </a:prstGeom>
        </p:spPr>
      </p:pic>
      <p:sp>
        <p:nvSpPr>
          <p:cNvPr id="4" name="CuadroTexto 3">
            <a:extLst>
              <a:ext uri="{FF2B5EF4-FFF2-40B4-BE49-F238E27FC236}">
                <a16:creationId xmlns:a16="http://schemas.microsoft.com/office/drawing/2014/main" id="{877AD255-A7B7-D335-2CE2-352C86859C61}"/>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DB5FF0B5-B65F-2710-7C0D-8BFFBEAC8F67}"/>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5DB4941B-46D9-AC7A-CFD1-215194FC26C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5EA60EE4-0D8A-03BF-88B8-1D6A8557F2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816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34F11-168F-F015-55A3-F9FE3D872701}"/>
            </a:ext>
          </a:extLst>
        </p:cNvPr>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51F563A8-1CE1-46D4-4935-C9FDDDF94C43}"/>
              </a:ext>
            </a:extLst>
          </p:cNvPr>
          <p:cNvGraphicFramePr>
            <a:graphicFrameLocks noChangeAspect="1"/>
          </p:cNvGraphicFramePr>
          <p:nvPr>
            <p:extLst>
              <p:ext uri="{D42A27DB-BD31-4B8C-83A1-F6EECF244321}">
                <p14:modId xmlns:p14="http://schemas.microsoft.com/office/powerpoint/2010/main" val="4072005229"/>
              </p:ext>
            </p:extLst>
          </p:nvPr>
        </p:nvGraphicFramePr>
        <p:xfrm>
          <a:off x="2155703" y="783043"/>
          <a:ext cx="7384719" cy="5857592"/>
        </p:xfrm>
        <a:graphic>
          <a:graphicData uri="http://schemas.openxmlformats.org/presentationml/2006/ole">
            <mc:AlternateContent xmlns:mc="http://schemas.openxmlformats.org/markup-compatibility/2006">
              <mc:Choice xmlns:v="urn:schemas-microsoft-com:vml" Requires="v">
                <p:oleObj name="SPW 11.0 Graph" r:id="rId3" imgW="5419440" imgH="4299120" progId="SigmaPlotGraphicObject.10">
                  <p:embed/>
                </p:oleObj>
              </mc:Choice>
              <mc:Fallback>
                <p:oleObj name="SPW 11.0 Graph" r:id="rId3" imgW="5419440" imgH="4299120" progId="SigmaPlotGraphicObject.10">
                  <p:embed/>
                  <p:pic>
                    <p:nvPicPr>
                      <p:cNvPr id="33587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5703" y="783043"/>
                        <a:ext cx="7384719" cy="5857592"/>
                      </a:xfrm>
                      <a:prstGeom prst="rect">
                        <a:avLst/>
                      </a:prstGeom>
                      <a:noFill/>
                      <a:ln>
                        <a:noFill/>
                      </a:ln>
                      <a:effectLst/>
                    </p:spPr>
                  </p:pic>
                </p:oleObj>
              </mc:Fallback>
            </mc:AlternateContent>
          </a:graphicData>
        </a:graphic>
      </p:graphicFrame>
      <p:sp>
        <p:nvSpPr>
          <p:cNvPr id="3" name="4 Rectángulo">
            <a:extLst>
              <a:ext uri="{FF2B5EF4-FFF2-40B4-BE49-F238E27FC236}">
                <a16:creationId xmlns:a16="http://schemas.microsoft.com/office/drawing/2014/main" id="{7E0D7F18-F67E-C9C1-3934-CB4C1417D38E}"/>
              </a:ext>
            </a:extLst>
          </p:cNvPr>
          <p:cNvSpPr/>
          <p:nvPr/>
        </p:nvSpPr>
        <p:spPr>
          <a:xfrm>
            <a:off x="4897195" y="947278"/>
            <a:ext cx="2137124" cy="369332"/>
          </a:xfrm>
          <a:prstGeom prst="rect">
            <a:avLst/>
          </a:prstGeom>
        </p:spPr>
        <p:txBody>
          <a:bodyPr wrap="none">
            <a:spAutoFit/>
          </a:bodyPr>
          <a:lstStyle/>
          <a:p>
            <a:r>
              <a:rPr lang="es-AR" dirty="0"/>
              <a:t>Estación </a:t>
            </a:r>
            <a:r>
              <a:rPr lang="es-AR" dirty="0" err="1"/>
              <a:t>Shangai</a:t>
            </a:r>
            <a:r>
              <a:rPr lang="es-AR" dirty="0"/>
              <a:t> </a:t>
            </a:r>
          </a:p>
        </p:txBody>
      </p:sp>
      <p:pic>
        <p:nvPicPr>
          <p:cNvPr id="4" name="Imagen 3">
            <a:extLst>
              <a:ext uri="{FF2B5EF4-FFF2-40B4-BE49-F238E27FC236}">
                <a16:creationId xmlns:a16="http://schemas.microsoft.com/office/drawing/2014/main" id="{72776E35-4879-4A7F-E6B6-EF0D83B56035}"/>
              </a:ext>
            </a:extLst>
          </p:cNvPr>
          <p:cNvPicPr>
            <a:picLocks noChangeAspect="1"/>
          </p:cNvPicPr>
          <p:nvPr/>
        </p:nvPicPr>
        <p:blipFill>
          <a:blip r:embed="rId5"/>
          <a:stretch>
            <a:fillRect/>
          </a:stretch>
        </p:blipFill>
        <p:spPr>
          <a:xfrm>
            <a:off x="209369" y="55595"/>
            <a:ext cx="693630" cy="657312"/>
          </a:xfrm>
          <a:prstGeom prst="rect">
            <a:avLst/>
          </a:prstGeom>
        </p:spPr>
      </p:pic>
      <p:cxnSp>
        <p:nvCxnSpPr>
          <p:cNvPr id="6" name="Conector recto 5">
            <a:extLst>
              <a:ext uri="{FF2B5EF4-FFF2-40B4-BE49-F238E27FC236}">
                <a16:creationId xmlns:a16="http://schemas.microsoft.com/office/drawing/2014/main" id="{75FAE8DE-7FE3-1FD2-BDF6-4F70A4876A4A}"/>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73994B5A-8762-91B3-1C9C-94EC9990DF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3CB86546-6A99-05AB-B3E5-129063E789F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BAAEC3F-523D-D5E7-1376-466E2CAF090C}"/>
              </a:ext>
            </a:extLst>
          </p:cNvPr>
          <p:cNvSpPr txBox="1"/>
          <p:nvPr/>
        </p:nvSpPr>
        <p:spPr>
          <a:xfrm>
            <a:off x="4459459" y="253111"/>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spTree>
    <p:extLst>
      <p:ext uri="{BB962C8B-B14F-4D97-AF65-F5344CB8AC3E}">
        <p14:creationId xmlns:p14="http://schemas.microsoft.com/office/powerpoint/2010/main" val="1337426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1F4C4-0FEC-3714-7E9A-BF01E30A400D}"/>
            </a:ext>
          </a:extLst>
        </p:cNvPr>
        <p:cNvGrpSpPr/>
        <p:nvPr/>
      </p:nvGrpSpPr>
      <p:grpSpPr>
        <a:xfrm>
          <a:off x="0" y="0"/>
          <a:ext cx="0" cy="0"/>
          <a:chOff x="0" y="0"/>
          <a:chExt cx="0" cy="0"/>
        </a:xfrm>
      </p:grpSpPr>
      <p:graphicFrame>
        <p:nvGraphicFramePr>
          <p:cNvPr id="2" name="Object 4">
            <a:extLst>
              <a:ext uri="{FF2B5EF4-FFF2-40B4-BE49-F238E27FC236}">
                <a16:creationId xmlns:a16="http://schemas.microsoft.com/office/drawing/2014/main" id="{74F43BE8-D952-CC4D-17E0-FF1463C111C7}"/>
              </a:ext>
            </a:extLst>
          </p:cNvPr>
          <p:cNvGraphicFramePr>
            <a:graphicFrameLocks noChangeAspect="1"/>
          </p:cNvGraphicFramePr>
          <p:nvPr>
            <p:extLst>
              <p:ext uri="{D42A27DB-BD31-4B8C-83A1-F6EECF244321}">
                <p14:modId xmlns:p14="http://schemas.microsoft.com/office/powerpoint/2010/main" val="1349855899"/>
              </p:ext>
            </p:extLst>
          </p:nvPr>
        </p:nvGraphicFramePr>
        <p:xfrm>
          <a:off x="1990773" y="719526"/>
          <a:ext cx="7071746" cy="5609340"/>
        </p:xfrm>
        <a:graphic>
          <a:graphicData uri="http://schemas.openxmlformats.org/presentationml/2006/ole">
            <mc:AlternateContent xmlns:mc="http://schemas.openxmlformats.org/markup-compatibility/2006">
              <mc:Choice xmlns:v="urn:schemas-microsoft-com:vml" Requires="v">
                <p:oleObj name="SPW 11.0 Graph" r:id="rId3" imgW="5419440" imgH="4299120" progId="SigmaPlotGraphicObject.10">
                  <p:embed/>
                </p:oleObj>
              </mc:Choice>
              <mc:Fallback>
                <p:oleObj name="SPW 11.0 Graph" r:id="rId3" imgW="5419440" imgH="4299120" progId="SigmaPlotGraphicObject.10">
                  <p:embed/>
                  <p:pic>
                    <p:nvPicPr>
                      <p:cNvPr id="33587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773" y="719526"/>
                        <a:ext cx="7071746" cy="5609340"/>
                      </a:xfrm>
                      <a:prstGeom prst="rect">
                        <a:avLst/>
                      </a:prstGeom>
                      <a:noFill/>
                      <a:ln>
                        <a:noFill/>
                      </a:ln>
                      <a:effectLst/>
                    </p:spPr>
                  </p:pic>
                </p:oleObj>
              </mc:Fallback>
            </mc:AlternateContent>
          </a:graphicData>
        </a:graphic>
      </p:graphicFrame>
      <p:sp>
        <p:nvSpPr>
          <p:cNvPr id="3" name="3 Rectángulo">
            <a:extLst>
              <a:ext uri="{FF2B5EF4-FFF2-40B4-BE49-F238E27FC236}">
                <a16:creationId xmlns:a16="http://schemas.microsoft.com/office/drawing/2014/main" id="{E005AED8-58DE-D362-E884-B9ECA58DD79E}"/>
              </a:ext>
            </a:extLst>
          </p:cNvPr>
          <p:cNvSpPr/>
          <p:nvPr/>
        </p:nvSpPr>
        <p:spPr>
          <a:xfrm>
            <a:off x="4589117" y="924159"/>
            <a:ext cx="2191626" cy="369332"/>
          </a:xfrm>
          <a:prstGeom prst="rect">
            <a:avLst/>
          </a:prstGeom>
        </p:spPr>
        <p:txBody>
          <a:bodyPr wrap="none">
            <a:spAutoFit/>
          </a:bodyPr>
          <a:lstStyle/>
          <a:p>
            <a:r>
              <a:rPr lang="es-AR" dirty="0"/>
              <a:t>Estación Chengdu</a:t>
            </a:r>
          </a:p>
        </p:txBody>
      </p:sp>
      <p:pic>
        <p:nvPicPr>
          <p:cNvPr id="4" name="Imagen 3">
            <a:extLst>
              <a:ext uri="{FF2B5EF4-FFF2-40B4-BE49-F238E27FC236}">
                <a16:creationId xmlns:a16="http://schemas.microsoft.com/office/drawing/2014/main" id="{0FA4CD63-1EC5-6EB2-B60E-7C03572CEA6E}"/>
              </a:ext>
            </a:extLst>
          </p:cNvPr>
          <p:cNvPicPr>
            <a:picLocks noChangeAspect="1"/>
          </p:cNvPicPr>
          <p:nvPr/>
        </p:nvPicPr>
        <p:blipFill>
          <a:blip r:embed="rId5"/>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66581FF6-B91D-3AB9-AED6-EBE27BBF1EFE}"/>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C41F6D65-B8D5-B551-7E94-265CD75ED7DF}"/>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81D02059-9F17-5A1E-3D4E-E36647CC135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20C19D9A-9AE5-7800-5369-BB4C80CD7C2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906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461E2-ECBB-EB18-17F1-CC76C3DAE3EF}"/>
            </a:ext>
          </a:extLst>
        </p:cNvPr>
        <p:cNvGrpSpPr/>
        <p:nvPr/>
      </p:nvGrpSpPr>
      <p:grpSpPr>
        <a:xfrm>
          <a:off x="0" y="0"/>
          <a:ext cx="0" cy="0"/>
          <a:chOff x="0" y="0"/>
          <a:chExt cx="0" cy="0"/>
        </a:xfrm>
      </p:grpSpPr>
      <p:sp>
        <p:nvSpPr>
          <p:cNvPr id="2" name="1 Título">
            <a:extLst>
              <a:ext uri="{FF2B5EF4-FFF2-40B4-BE49-F238E27FC236}">
                <a16:creationId xmlns:a16="http://schemas.microsoft.com/office/drawing/2014/main" id="{CA4A3E76-9B2F-60A2-7D04-056D089C7936}"/>
              </a:ext>
            </a:extLst>
          </p:cNvPr>
          <p:cNvSpPr txBox="1">
            <a:spLocks/>
          </p:cNvSpPr>
          <p:nvPr/>
        </p:nvSpPr>
        <p:spPr>
          <a:xfrm>
            <a:off x="-407407" y="712907"/>
            <a:ext cx="6224257"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AR" dirty="0"/>
              <a:t>Análisis general</a:t>
            </a:r>
          </a:p>
        </p:txBody>
      </p:sp>
      <p:sp>
        <p:nvSpPr>
          <p:cNvPr id="3" name="2 Marcador de contenido">
            <a:extLst>
              <a:ext uri="{FF2B5EF4-FFF2-40B4-BE49-F238E27FC236}">
                <a16:creationId xmlns:a16="http://schemas.microsoft.com/office/drawing/2014/main" id="{4B066486-5CEA-7AD9-38B7-51CE0D5CB55A}"/>
              </a:ext>
            </a:extLst>
          </p:cNvPr>
          <p:cNvSpPr txBox="1">
            <a:spLocks/>
          </p:cNvSpPr>
          <p:nvPr/>
        </p:nvSpPr>
        <p:spPr>
          <a:xfrm>
            <a:off x="323850" y="1855907"/>
            <a:ext cx="82296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AR" dirty="0"/>
              <a:t>Altura sobre el nivel de mar</a:t>
            </a:r>
          </a:p>
          <a:p>
            <a:pPr algn="l"/>
            <a:endParaRPr lang="es-AR" dirty="0"/>
          </a:p>
          <a:p>
            <a:pPr algn="l"/>
            <a:r>
              <a:rPr lang="es-AR" dirty="0"/>
              <a:t>Tipo de clima</a:t>
            </a:r>
          </a:p>
          <a:p>
            <a:pPr algn="l"/>
            <a:endParaRPr lang="es-AR" dirty="0"/>
          </a:p>
          <a:p>
            <a:pPr algn="l"/>
            <a:r>
              <a:rPr lang="es-AR" dirty="0"/>
              <a:t>Irradiación directa horizontal</a:t>
            </a:r>
          </a:p>
          <a:p>
            <a:pPr algn="l"/>
            <a:endParaRPr lang="es-AR" dirty="0"/>
          </a:p>
          <a:p>
            <a:pPr algn="l"/>
            <a:r>
              <a:rPr lang="es-AR" dirty="0"/>
              <a:t>Estación del año</a:t>
            </a:r>
          </a:p>
          <a:p>
            <a:pPr algn="l"/>
            <a:endParaRPr lang="es-AR" dirty="0"/>
          </a:p>
          <a:p>
            <a:pPr algn="l"/>
            <a:r>
              <a:rPr lang="es-AR" dirty="0"/>
              <a:t>Método de Wuhan</a:t>
            </a:r>
          </a:p>
          <a:p>
            <a:endParaRPr lang="es-AR" dirty="0"/>
          </a:p>
        </p:txBody>
      </p:sp>
      <p:pic>
        <p:nvPicPr>
          <p:cNvPr id="6" name="Imagen 5">
            <a:extLst>
              <a:ext uri="{FF2B5EF4-FFF2-40B4-BE49-F238E27FC236}">
                <a16:creationId xmlns:a16="http://schemas.microsoft.com/office/drawing/2014/main" id="{431D27A7-BDBE-5892-E1BB-45D6DB5EC3A6}"/>
              </a:ext>
            </a:extLst>
          </p:cNvPr>
          <p:cNvPicPr>
            <a:picLocks noChangeAspect="1"/>
          </p:cNvPicPr>
          <p:nvPr/>
        </p:nvPicPr>
        <p:blipFill>
          <a:blip r:embed="rId3"/>
          <a:stretch>
            <a:fillRect/>
          </a:stretch>
        </p:blipFill>
        <p:spPr>
          <a:xfrm>
            <a:off x="209369" y="55595"/>
            <a:ext cx="693630" cy="657312"/>
          </a:xfrm>
          <a:prstGeom prst="rect">
            <a:avLst/>
          </a:prstGeom>
        </p:spPr>
      </p:pic>
      <p:sp>
        <p:nvSpPr>
          <p:cNvPr id="7" name="CuadroTexto 6">
            <a:extLst>
              <a:ext uri="{FF2B5EF4-FFF2-40B4-BE49-F238E27FC236}">
                <a16:creationId xmlns:a16="http://schemas.microsoft.com/office/drawing/2014/main" id="{47143A99-E27F-53A3-8871-C53AA370A3B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8" name="Conector recto 7">
            <a:extLst>
              <a:ext uri="{FF2B5EF4-FFF2-40B4-BE49-F238E27FC236}">
                <a16:creationId xmlns:a16="http://schemas.microsoft.com/office/drawing/2014/main" id="{0C7739E3-FB29-8858-8C90-B80F88AF1C61}"/>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4" descr="CCT LOGO | CONICET Salta-Jujuy">
            <a:extLst>
              <a:ext uri="{FF2B5EF4-FFF2-40B4-BE49-F238E27FC236}">
                <a16:creationId xmlns:a16="http://schemas.microsoft.com/office/drawing/2014/main" id="{F9B73B87-14CE-9F56-AFEA-22F4B9739B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50 años del escudo de la UNSa y la permanencia del sentir ...">
            <a:extLst>
              <a:ext uri="{FF2B5EF4-FFF2-40B4-BE49-F238E27FC236}">
                <a16:creationId xmlns:a16="http://schemas.microsoft.com/office/drawing/2014/main" id="{19478023-ED66-8BDD-F677-BACB0E6E9D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897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714F9-B33A-EF43-B952-58253E92377E}"/>
            </a:ext>
          </a:extLst>
        </p:cNvPr>
        <p:cNvGrpSpPr/>
        <p:nvPr/>
      </p:nvGrpSpPr>
      <p:grpSpPr>
        <a:xfrm>
          <a:off x="0" y="0"/>
          <a:ext cx="0" cy="0"/>
          <a:chOff x="0" y="0"/>
          <a:chExt cx="0" cy="0"/>
        </a:xfrm>
      </p:grpSpPr>
      <p:sp>
        <p:nvSpPr>
          <p:cNvPr id="2" name="1 Marcador de contenido">
            <a:extLst>
              <a:ext uri="{FF2B5EF4-FFF2-40B4-BE49-F238E27FC236}">
                <a16:creationId xmlns:a16="http://schemas.microsoft.com/office/drawing/2014/main" id="{6E22C133-B564-6CE7-7340-AD3D93E34202}"/>
              </a:ext>
            </a:extLst>
          </p:cNvPr>
          <p:cNvSpPr txBox="1">
            <a:spLocks/>
          </p:cNvSpPr>
          <p:nvPr/>
        </p:nvSpPr>
        <p:spPr>
          <a:xfrm>
            <a:off x="209369" y="1903532"/>
            <a:ext cx="8229600"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AR"/>
              <a:t>Determinación de los parámetros que influyen la turbidez atmosférica.</a:t>
            </a:r>
          </a:p>
          <a:p>
            <a:pPr algn="just"/>
            <a:endParaRPr lang="es-AR"/>
          </a:p>
          <a:p>
            <a:pPr algn="just"/>
            <a:r>
              <a:rPr lang="es-AR"/>
              <a:t>Modificación de la expresión de β de Referencia.</a:t>
            </a:r>
          </a:p>
          <a:p>
            <a:pPr algn="just"/>
            <a:endParaRPr lang="es-AR"/>
          </a:p>
          <a:p>
            <a:pPr algn="just"/>
            <a:r>
              <a:rPr lang="es-AR"/>
              <a:t>Obtención de los valores medios mensuales de turbidez a partir del Método de Wuhan.</a:t>
            </a:r>
          </a:p>
          <a:p>
            <a:pPr algn="just"/>
            <a:endParaRPr lang="es-AR"/>
          </a:p>
          <a:p>
            <a:pPr algn="just"/>
            <a:r>
              <a:rPr lang="es-AR"/>
              <a:t>Determinación retrospectiva de la turbidez atmosférica.</a:t>
            </a:r>
            <a:endParaRPr lang="es-AR" dirty="0"/>
          </a:p>
        </p:txBody>
      </p:sp>
      <p:sp>
        <p:nvSpPr>
          <p:cNvPr id="3" name="2 Título">
            <a:extLst>
              <a:ext uri="{FF2B5EF4-FFF2-40B4-BE49-F238E27FC236}">
                <a16:creationId xmlns:a16="http://schemas.microsoft.com/office/drawing/2014/main" id="{B5089689-CEC3-0E8F-B75C-550CF38CD1B9}"/>
              </a:ext>
            </a:extLst>
          </p:cNvPr>
          <p:cNvSpPr txBox="1">
            <a:spLocks/>
          </p:cNvSpPr>
          <p:nvPr/>
        </p:nvSpPr>
        <p:spPr>
          <a:xfrm>
            <a:off x="72427" y="712907"/>
            <a:ext cx="6287631"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AR" dirty="0"/>
              <a:t>Conclusiones</a:t>
            </a:r>
          </a:p>
        </p:txBody>
      </p:sp>
      <p:pic>
        <p:nvPicPr>
          <p:cNvPr id="4" name="Imagen 3">
            <a:extLst>
              <a:ext uri="{FF2B5EF4-FFF2-40B4-BE49-F238E27FC236}">
                <a16:creationId xmlns:a16="http://schemas.microsoft.com/office/drawing/2014/main" id="{1E53D2CE-FDAD-6A7F-596E-0AB24B48EDA5}"/>
              </a:ext>
            </a:extLst>
          </p:cNvPr>
          <p:cNvPicPr>
            <a:picLocks noChangeAspect="1"/>
          </p:cNvPicPr>
          <p:nvPr/>
        </p:nvPicPr>
        <p:blipFill>
          <a:blip r:embed="rId3"/>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E2BA0F7A-BEB8-F98D-AA70-D5CBAD1A1717}"/>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E39E0716-E910-9FD5-7956-BD3C65BF77F4}"/>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A4D96F67-90F6-ECCD-9FDC-71B732B073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9E5E8BEB-F2E8-A164-E25D-E0615ED083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570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1036580"/>
            <a:ext cx="2762423" cy="461665"/>
          </a:xfrm>
          <a:prstGeom prst="rect">
            <a:avLst/>
          </a:prstGeom>
          <a:noFill/>
        </p:spPr>
        <p:txBody>
          <a:bodyPr wrap="none" rtlCol="0">
            <a:spAutoFit/>
          </a:bodyPr>
          <a:lstStyle/>
          <a:p>
            <a:r>
              <a:rPr lang="es-AR" sz="2400" dirty="0"/>
              <a:t>Modelos espectrales</a:t>
            </a:r>
          </a:p>
        </p:txBody>
      </p:sp>
      <mc:AlternateContent xmlns:mc="http://schemas.openxmlformats.org/markup-compatibility/2006" xmlns:a14="http://schemas.microsoft.com/office/drawing/2010/main">
        <mc:Choice Requires="a14">
          <p:sp>
            <p:nvSpPr>
              <p:cNvPr id="5" name="CuadroTexto 4"/>
              <p:cNvSpPr txBox="1"/>
              <p:nvPr/>
            </p:nvSpPr>
            <p:spPr>
              <a:xfrm>
                <a:off x="0" y="1498245"/>
                <a:ext cx="11894795" cy="1014380"/>
              </a:xfrm>
              <a:prstGeom prst="rect">
                <a:avLst/>
              </a:prstGeom>
              <a:noFill/>
            </p:spPr>
            <p:txBody>
              <a:bodyPr wrap="none" rtlCol="0">
                <a:spAutoFit/>
              </a:bodyPr>
              <a:lstStyle/>
              <a:p>
                <a:pPr marL="342900" indent="-342900">
                  <a:buFont typeface="Arial" panose="020B0604020202020204" pitchFamily="34" charset="0"/>
                  <a:buChar char="•"/>
                </a:pPr>
                <a:r>
                  <a:rPr lang="es-AR" sz="2400" dirty="0"/>
                  <a:t>Son modelos que permiten estimar la distribución de la irradiancia solar espectral </a:t>
                </a:r>
                <a14:m>
                  <m:oMath xmlns:m="http://schemas.openxmlformats.org/officeDocument/2006/math">
                    <m:d>
                      <m:dPr>
                        <m:ctrlPr>
                          <a:rPr lang="es-AR" sz="2400" b="0" i="1" smtClean="0">
                            <a:latin typeface="Cambria Math" panose="02040503050406030204" pitchFamily="18" charset="0"/>
                          </a:rPr>
                        </m:ctrlPr>
                      </m:dPr>
                      <m:e>
                        <m:f>
                          <m:fPr>
                            <m:ctrlPr>
                              <a:rPr lang="es-AR" sz="2400" b="0" i="1" smtClean="0">
                                <a:latin typeface="Cambria Math" panose="02040503050406030204" pitchFamily="18" charset="0"/>
                              </a:rPr>
                            </m:ctrlPr>
                          </m:fPr>
                          <m:num>
                            <m:r>
                              <a:rPr lang="es-AR" sz="2400" b="0" i="1" smtClean="0">
                                <a:latin typeface="Cambria Math" panose="02040503050406030204" pitchFamily="18" charset="0"/>
                              </a:rPr>
                              <m:t>𝑊</m:t>
                            </m:r>
                          </m:num>
                          <m:den>
                            <m:sSup>
                              <m:sSupPr>
                                <m:ctrlPr>
                                  <a:rPr lang="es-AR" sz="2400" b="0" i="1" smtClean="0">
                                    <a:latin typeface="Cambria Math" panose="02040503050406030204" pitchFamily="18" charset="0"/>
                                  </a:rPr>
                                </m:ctrlPr>
                              </m:sSupPr>
                              <m:e>
                                <m:r>
                                  <a:rPr lang="es-AR" sz="2400" b="0" i="1" smtClean="0">
                                    <a:latin typeface="Cambria Math" panose="02040503050406030204" pitchFamily="18" charset="0"/>
                                  </a:rPr>
                                  <m:t>𝑚</m:t>
                                </m:r>
                              </m:e>
                              <m:sup>
                                <m:r>
                                  <a:rPr lang="es-AR" sz="2400" b="0" i="1" smtClean="0">
                                    <a:latin typeface="Cambria Math" panose="02040503050406030204" pitchFamily="18" charset="0"/>
                                  </a:rPr>
                                  <m:t>2</m:t>
                                </m:r>
                              </m:sup>
                            </m:sSup>
                            <m:r>
                              <a:rPr lang="es-AR" sz="2400" b="0" i="1" smtClean="0">
                                <a:latin typeface="Cambria Math" panose="02040503050406030204" pitchFamily="18" charset="0"/>
                                <a:ea typeface="Cambria Math" panose="02040503050406030204" pitchFamily="18" charset="0"/>
                              </a:rPr>
                              <m:t>𝜆</m:t>
                            </m:r>
                          </m:den>
                        </m:f>
                      </m:e>
                    </m:d>
                  </m:oMath>
                </a14:m>
                <a:endParaRPr lang="es-AR" sz="2400" b="0" dirty="0">
                  <a:ea typeface="Cambria Math" panose="02040503050406030204" pitchFamily="18" charset="0"/>
                </a:endParaRPr>
              </a:p>
              <a:p>
                <a:pPr marL="342900" indent="-342900">
                  <a:buFont typeface="Arial" panose="020B0604020202020204" pitchFamily="34" charset="0"/>
                  <a:buChar char="•"/>
                </a:pPr>
                <a:r>
                  <a:rPr lang="es-AR" sz="2400" dirty="0"/>
                  <a:t>Son estimaciones instantáneas, es decir, solo para una hora especifica de un día especifico.</a:t>
                </a:r>
              </a:p>
            </p:txBody>
          </p:sp>
        </mc:Choice>
        <mc:Fallback xmlns="">
          <p:sp>
            <p:nvSpPr>
              <p:cNvPr id="5" name="CuadroTexto 4"/>
              <p:cNvSpPr txBox="1">
                <a:spLocks noRot="1" noChangeAspect="1" noMove="1" noResize="1" noEditPoints="1" noAdjustHandles="1" noChangeArrowheads="1" noChangeShapeType="1" noTextEdit="1"/>
              </p:cNvSpPr>
              <p:nvPr/>
            </p:nvSpPr>
            <p:spPr>
              <a:xfrm>
                <a:off x="0" y="1498245"/>
                <a:ext cx="11894795" cy="1014380"/>
              </a:xfrm>
              <a:prstGeom prst="rect">
                <a:avLst/>
              </a:prstGeom>
              <a:blipFill>
                <a:blip r:embed="rId2"/>
                <a:stretch>
                  <a:fillRect l="-666" b="-13253"/>
                </a:stretch>
              </a:blipFill>
            </p:spPr>
            <p:txBody>
              <a:bodyPr/>
              <a:lstStyle/>
              <a:p>
                <a:r>
                  <a:rPr lang="es-AR">
                    <a:noFill/>
                  </a:rPr>
                  <a:t> </a:t>
                </a:r>
              </a:p>
            </p:txBody>
          </p:sp>
        </mc:Fallback>
      </mc:AlternateContent>
      <p:sp>
        <p:nvSpPr>
          <p:cNvPr id="7" name="CuadroTexto 6"/>
          <p:cNvSpPr txBox="1"/>
          <p:nvPr/>
        </p:nvSpPr>
        <p:spPr>
          <a:xfrm>
            <a:off x="0" y="2616947"/>
            <a:ext cx="12028227" cy="3170099"/>
          </a:xfrm>
          <a:prstGeom prst="rect">
            <a:avLst/>
          </a:prstGeom>
          <a:noFill/>
        </p:spPr>
        <p:txBody>
          <a:bodyPr wrap="square" rtlCol="0">
            <a:spAutoFit/>
          </a:bodyPr>
          <a:lstStyle/>
          <a:p>
            <a:r>
              <a:rPr lang="es-AR" dirty="0"/>
              <a:t> </a:t>
            </a:r>
            <a:r>
              <a:rPr lang="es-AR" sz="2400" dirty="0"/>
              <a:t>Mostraremos dos modelos :</a:t>
            </a:r>
          </a:p>
          <a:p>
            <a:pPr marL="342900" indent="-342900">
              <a:buFont typeface="Arial" panose="020B0604020202020204" pitchFamily="34" charset="0"/>
              <a:buChar char="•"/>
            </a:pPr>
            <a:r>
              <a:rPr lang="es-AR" sz="2400" dirty="0"/>
              <a:t>SPECTRAL2 (basado en modelo de Bird y </a:t>
            </a:r>
            <a:r>
              <a:rPr lang="es-AR" sz="2400" dirty="0" err="1"/>
              <a:t>Riordan</a:t>
            </a:r>
            <a:r>
              <a:rPr lang="es-AR" sz="2400" dirty="0"/>
              <a:t>)</a:t>
            </a:r>
          </a:p>
          <a:p>
            <a:pPr algn="just"/>
            <a:r>
              <a:rPr lang="en-US" sz="2000" dirty="0"/>
              <a:t>Bird R., Riordan C. (1986) ”Simple Solar Spectral Model for Direct and Diffuse Irradiance on Horizontal and Tilted Planes at the Earth's Surface for Cloudless Atmospheres”. Am. Met. Soc. Vol.25. pp. 87-97.</a:t>
            </a:r>
            <a:endParaRPr lang="es-AR" sz="2000" dirty="0"/>
          </a:p>
          <a:p>
            <a:r>
              <a:rPr lang="es-AR" sz="2400" dirty="0"/>
              <a:t>http://rredc.nrel.gov/solar/models/spectral/</a:t>
            </a:r>
          </a:p>
          <a:p>
            <a:pPr marL="342900" indent="-342900">
              <a:buFont typeface="Arial" panose="020B0604020202020204" pitchFamily="34" charset="0"/>
              <a:buChar char="•"/>
            </a:pPr>
            <a:endParaRPr lang="es-AR" sz="2400" dirty="0"/>
          </a:p>
          <a:p>
            <a:pPr marL="342900" indent="-342900">
              <a:buFont typeface="Arial" panose="020B0604020202020204" pitchFamily="34" charset="0"/>
              <a:buChar char="•"/>
            </a:pPr>
            <a:r>
              <a:rPr lang="es-AR" sz="2400" dirty="0"/>
              <a:t>SMARTS 2.9.5 (basado en modelo de </a:t>
            </a:r>
            <a:r>
              <a:rPr lang="es-AR" sz="2400" dirty="0" err="1"/>
              <a:t>Gueymard</a:t>
            </a:r>
            <a:r>
              <a:rPr lang="es-AR" sz="2400" dirty="0"/>
              <a:t>)</a:t>
            </a:r>
          </a:p>
          <a:p>
            <a:pPr algn="just"/>
            <a:r>
              <a:rPr lang="en-US" sz="2000" dirty="0" err="1"/>
              <a:t>Gueymard</a:t>
            </a:r>
            <a:r>
              <a:rPr lang="en-US" sz="2000" dirty="0"/>
              <a:t> C. (1995) “SMARTS2, A simple model of the atmospheric radiative transfer of sunshine: algorithms and </a:t>
            </a:r>
            <a:r>
              <a:rPr lang="en-US" sz="2000" dirty="0" err="1"/>
              <a:t>perfomance</a:t>
            </a:r>
            <a:r>
              <a:rPr lang="en-US" sz="2000" dirty="0"/>
              <a:t> assessment”. Florida Solar Energy Center/University of Central Florida. </a:t>
            </a:r>
            <a:r>
              <a:rPr lang="es-AR" sz="2000" dirty="0"/>
              <a:t>FSEC-PF-270-95</a:t>
            </a:r>
          </a:p>
        </p:txBody>
      </p:sp>
      <p:sp>
        <p:nvSpPr>
          <p:cNvPr id="8" name="Rectángulo 7"/>
          <p:cNvSpPr/>
          <p:nvPr/>
        </p:nvSpPr>
        <p:spPr>
          <a:xfrm>
            <a:off x="0" y="5891368"/>
            <a:ext cx="4988289" cy="461665"/>
          </a:xfrm>
          <a:prstGeom prst="rect">
            <a:avLst/>
          </a:prstGeom>
        </p:spPr>
        <p:txBody>
          <a:bodyPr wrap="none">
            <a:spAutoFit/>
          </a:bodyPr>
          <a:lstStyle/>
          <a:p>
            <a:r>
              <a:rPr lang="es-AR" sz="2400" dirty="0"/>
              <a:t>rredc.nrel.gov/solar/</a:t>
            </a:r>
            <a:r>
              <a:rPr lang="es-AR" sz="2400" dirty="0" err="1"/>
              <a:t>models</a:t>
            </a:r>
            <a:r>
              <a:rPr lang="es-AR" sz="2400" dirty="0"/>
              <a:t>/SMARTS</a:t>
            </a:r>
          </a:p>
        </p:txBody>
      </p:sp>
      <p:pic>
        <p:nvPicPr>
          <p:cNvPr id="3" name="Imagen 2">
            <a:extLst>
              <a:ext uri="{FF2B5EF4-FFF2-40B4-BE49-F238E27FC236}">
                <a16:creationId xmlns:a16="http://schemas.microsoft.com/office/drawing/2014/main" id="{436DE1E1-ADB1-3DD0-14C9-C94019D4DAAC}"/>
              </a:ext>
            </a:extLst>
          </p:cNvPr>
          <p:cNvPicPr>
            <a:picLocks noChangeAspect="1"/>
          </p:cNvPicPr>
          <p:nvPr/>
        </p:nvPicPr>
        <p:blipFill>
          <a:blip r:embed="rId3"/>
          <a:stretch>
            <a:fillRect/>
          </a:stretch>
        </p:blipFill>
        <p:spPr>
          <a:xfrm>
            <a:off x="209369" y="55595"/>
            <a:ext cx="693630" cy="657312"/>
          </a:xfrm>
          <a:prstGeom prst="rect">
            <a:avLst/>
          </a:prstGeom>
        </p:spPr>
      </p:pic>
      <p:sp>
        <p:nvSpPr>
          <p:cNvPr id="4" name="CuadroTexto 3">
            <a:extLst>
              <a:ext uri="{FF2B5EF4-FFF2-40B4-BE49-F238E27FC236}">
                <a16:creationId xmlns:a16="http://schemas.microsoft.com/office/drawing/2014/main" id="{CAF8144A-D7FB-FA9F-A81D-27C8B1ABE6B7}"/>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A3B82631-3EA1-F4F5-2693-9E8E0F45D4F0}"/>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4" descr="CCT LOGO | CONICET Salta-Jujuy">
            <a:extLst>
              <a:ext uri="{FF2B5EF4-FFF2-40B4-BE49-F238E27FC236}">
                <a16:creationId xmlns:a16="http://schemas.microsoft.com/office/drawing/2014/main" id="{18E1ED29-953B-F54B-319C-82B501995C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50 años del escudo de la UNSa y la permanencia del sentir ...">
            <a:extLst>
              <a:ext uri="{FF2B5EF4-FFF2-40B4-BE49-F238E27FC236}">
                <a16:creationId xmlns:a16="http://schemas.microsoft.com/office/drawing/2014/main" id="{88AD1166-B8E8-5775-35C3-91B97FE1E6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98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p:cTn id="11"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p:cTn id="18"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7" grpId="0" build="p"/>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1225689"/>
            <a:ext cx="11787116" cy="5632311"/>
          </a:xfrm>
          <a:prstGeom prst="rect">
            <a:avLst/>
          </a:prstGeom>
        </p:spPr>
        <p:txBody>
          <a:bodyPr wrap="square">
            <a:spAutoFit/>
          </a:bodyPr>
          <a:lstStyle/>
          <a:p>
            <a:r>
              <a:rPr lang="es-AR" sz="2400" dirty="0"/>
              <a:t>· Espectro solar extraterrestre usado (determina el valor de la constante solar).</a:t>
            </a:r>
          </a:p>
          <a:p>
            <a:endParaRPr lang="es-AR" sz="2400" dirty="0"/>
          </a:p>
          <a:p>
            <a:r>
              <a:rPr lang="es-AR" sz="2400" dirty="0"/>
              <a:t>· Tipos y concentraciones de gases (para considerar la absorción).</a:t>
            </a:r>
          </a:p>
          <a:p>
            <a:endParaRPr lang="es-AR" sz="2400" dirty="0"/>
          </a:p>
          <a:p>
            <a:r>
              <a:rPr lang="es-AR" sz="2400" dirty="0"/>
              <a:t>· Coeficientes de absorción de dichos gases.</a:t>
            </a:r>
          </a:p>
          <a:p>
            <a:endParaRPr lang="es-AR" sz="2400" dirty="0"/>
          </a:p>
          <a:p>
            <a:r>
              <a:rPr lang="es-AR" sz="2400" dirty="0"/>
              <a:t>· Tipo de clima (marítimo, continental, etc.)</a:t>
            </a:r>
          </a:p>
          <a:p>
            <a:endParaRPr lang="es-AR" sz="2400" dirty="0"/>
          </a:p>
          <a:p>
            <a:r>
              <a:rPr lang="es-AR" sz="2400" dirty="0"/>
              <a:t>· Tipo de superficie (albedo).</a:t>
            </a:r>
          </a:p>
          <a:p>
            <a:endParaRPr lang="es-AR" sz="2400" dirty="0"/>
          </a:p>
          <a:p>
            <a:r>
              <a:rPr lang="es-AR" sz="2400" dirty="0"/>
              <a:t>· Factores astronómicos: día, hora, latitud, longitud (para determinar la masa de aire)</a:t>
            </a:r>
          </a:p>
          <a:p>
            <a:endParaRPr lang="es-AR" sz="2400" dirty="0"/>
          </a:p>
          <a:p>
            <a:r>
              <a:rPr lang="es-AR" sz="2400" dirty="0"/>
              <a:t>· Factores meteorológicos: presión atmosférica, humedad relativa, temperatura ambiente.</a:t>
            </a:r>
          </a:p>
          <a:p>
            <a:endParaRPr lang="es-AR" sz="2400" dirty="0"/>
          </a:p>
          <a:p>
            <a:r>
              <a:rPr lang="es-AR" sz="2400" dirty="0"/>
              <a:t>· Turbidez atmosférica (para considerar la dispersión por aerosoles).</a:t>
            </a:r>
          </a:p>
        </p:txBody>
      </p:sp>
      <p:sp>
        <p:nvSpPr>
          <p:cNvPr id="5" name="CuadroTexto 4"/>
          <p:cNvSpPr txBox="1"/>
          <p:nvPr/>
        </p:nvSpPr>
        <p:spPr>
          <a:xfrm>
            <a:off x="209369" y="822104"/>
            <a:ext cx="4361900" cy="461665"/>
          </a:xfrm>
          <a:prstGeom prst="rect">
            <a:avLst/>
          </a:prstGeom>
          <a:noFill/>
        </p:spPr>
        <p:txBody>
          <a:bodyPr wrap="none" rtlCol="0">
            <a:spAutoFit/>
          </a:bodyPr>
          <a:lstStyle/>
          <a:p>
            <a:r>
              <a:rPr lang="es-AR" sz="2400" dirty="0"/>
              <a:t>Aspectos a ser tenidos en cuenta:</a:t>
            </a:r>
          </a:p>
        </p:txBody>
      </p:sp>
      <p:pic>
        <p:nvPicPr>
          <p:cNvPr id="2" name="Imagen 1">
            <a:extLst>
              <a:ext uri="{FF2B5EF4-FFF2-40B4-BE49-F238E27FC236}">
                <a16:creationId xmlns:a16="http://schemas.microsoft.com/office/drawing/2014/main" id="{DAC0FF69-7609-2CC8-633A-83727F6B7CDA}"/>
              </a:ext>
            </a:extLst>
          </p:cNvPr>
          <p:cNvPicPr>
            <a:picLocks noChangeAspect="1"/>
          </p:cNvPicPr>
          <p:nvPr/>
        </p:nvPicPr>
        <p:blipFill>
          <a:blip r:embed="rId2"/>
          <a:stretch>
            <a:fillRect/>
          </a:stretch>
        </p:blipFill>
        <p:spPr>
          <a:xfrm>
            <a:off x="209369" y="55595"/>
            <a:ext cx="693630" cy="657312"/>
          </a:xfrm>
          <a:prstGeom prst="rect">
            <a:avLst/>
          </a:prstGeom>
        </p:spPr>
      </p:pic>
      <p:sp>
        <p:nvSpPr>
          <p:cNvPr id="4" name="CuadroTexto 3">
            <a:extLst>
              <a:ext uri="{FF2B5EF4-FFF2-40B4-BE49-F238E27FC236}">
                <a16:creationId xmlns:a16="http://schemas.microsoft.com/office/drawing/2014/main" id="{7401049F-8FFF-31D7-24DF-7D994B8871C8}"/>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E4194AF1-3D79-0FFE-A7C8-3C489B07DD81}"/>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F2E67157-4116-7BE7-A9F3-FE30E65D7D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2F89F06F-A817-25E3-CB41-7147254937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91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p:cTn id="1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p:cTn id="2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p:cTn id="32"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33"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p:cTn id="3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 calcmode="lin" valueType="num">
                                      <p:cBhvr>
                                        <p:cTn id="46" dur="5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48" dur="500"/>
                                        <p:tgtEl>
                                          <p:spTgt spid="3">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 calcmode="lin" valueType="num">
                                      <p:cBhvr>
                                        <p:cTn id="53" dur="5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54" dur="5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55" dur="500"/>
                                        <p:tgtEl>
                                          <p:spTgt spid="3">
                                            <p:txEl>
                                              <p:pRg st="12" end="1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
                                            <p:txEl>
                                              <p:pRg st="14" end="14"/>
                                            </p:txEl>
                                          </p:spTgt>
                                        </p:tgtEl>
                                        <p:attrNameLst>
                                          <p:attrName>style.visibility</p:attrName>
                                        </p:attrNameLst>
                                      </p:cBhvr>
                                      <p:to>
                                        <p:strVal val="visible"/>
                                      </p:to>
                                    </p:set>
                                    <p:anim calcmode="lin" valueType="num">
                                      <p:cBhvr>
                                        <p:cTn id="60" dur="500" fill="hold"/>
                                        <p:tgtEl>
                                          <p:spTgt spid="3">
                                            <p:txEl>
                                              <p:pRg st="14" end="14"/>
                                            </p:txEl>
                                          </p:spTgt>
                                        </p:tgtEl>
                                        <p:attrNameLst>
                                          <p:attrName>ppt_w</p:attrName>
                                        </p:attrNameLst>
                                      </p:cBhvr>
                                      <p:tavLst>
                                        <p:tav tm="0">
                                          <p:val>
                                            <p:fltVal val="0"/>
                                          </p:val>
                                        </p:tav>
                                        <p:tav tm="100000">
                                          <p:val>
                                            <p:strVal val="#ppt_w"/>
                                          </p:val>
                                        </p:tav>
                                      </p:tavLst>
                                    </p:anim>
                                    <p:anim calcmode="lin" valueType="num">
                                      <p:cBhvr>
                                        <p:cTn id="61" dur="500" fill="hold"/>
                                        <p:tgtEl>
                                          <p:spTgt spid="3">
                                            <p:txEl>
                                              <p:pRg st="14" end="14"/>
                                            </p:txEl>
                                          </p:spTgt>
                                        </p:tgtEl>
                                        <p:attrNameLst>
                                          <p:attrName>ppt_h</p:attrName>
                                        </p:attrNameLst>
                                      </p:cBhvr>
                                      <p:tavLst>
                                        <p:tav tm="0">
                                          <p:val>
                                            <p:fltVal val="0"/>
                                          </p:val>
                                        </p:tav>
                                        <p:tav tm="100000">
                                          <p:val>
                                            <p:strVal val="#ppt_h"/>
                                          </p:val>
                                        </p:tav>
                                      </p:tavLst>
                                    </p:anim>
                                    <p:animEffect transition="in" filter="fade">
                                      <p:cBhvr>
                                        <p:cTn id="6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 y="817455"/>
            <a:ext cx="12192001" cy="830997"/>
          </a:xfrm>
          <a:prstGeom prst="rect">
            <a:avLst/>
          </a:prstGeom>
          <a:noFill/>
        </p:spPr>
        <p:txBody>
          <a:bodyPr wrap="square" rtlCol="0">
            <a:spAutoFit/>
          </a:bodyPr>
          <a:lstStyle/>
          <a:p>
            <a:pPr algn="just"/>
            <a:r>
              <a:rPr lang="es-AR" sz="2400" dirty="0"/>
              <a:t>El análisis espectral de la radiación solar permite acceder a información importante, relacionada sobre todo a la física ambiental</a:t>
            </a:r>
          </a:p>
        </p:txBody>
      </p:sp>
      <p:sp>
        <p:nvSpPr>
          <p:cNvPr id="5" name="CuadroTexto 4"/>
          <p:cNvSpPr txBox="1"/>
          <p:nvPr/>
        </p:nvSpPr>
        <p:spPr>
          <a:xfrm>
            <a:off x="0" y="1800665"/>
            <a:ext cx="6533263" cy="461665"/>
          </a:xfrm>
          <a:prstGeom prst="rect">
            <a:avLst/>
          </a:prstGeom>
          <a:noFill/>
        </p:spPr>
        <p:txBody>
          <a:bodyPr wrap="none" rtlCol="0">
            <a:spAutoFit/>
          </a:bodyPr>
          <a:lstStyle/>
          <a:p>
            <a:r>
              <a:rPr lang="es-AR" sz="2400" dirty="0"/>
              <a:t>Interacción de la radiación solar sobre la atmosfera</a:t>
            </a:r>
          </a:p>
        </p:txBody>
      </p:sp>
      <p:sp>
        <p:nvSpPr>
          <p:cNvPr id="3" name="Rectángulo 2"/>
          <p:cNvSpPr/>
          <p:nvPr/>
        </p:nvSpPr>
        <p:spPr>
          <a:xfrm>
            <a:off x="8134066" y="1209822"/>
            <a:ext cx="3234519" cy="5387925"/>
          </a:xfrm>
          <a:prstGeom prst="rect">
            <a:avLst/>
          </a:prstGeom>
          <a:gradFill flip="none" rotWithShape="1">
            <a:gsLst>
              <a:gs pos="0">
                <a:schemeClr val="accent1">
                  <a:lumMod val="5000"/>
                  <a:lumOff val="95000"/>
                </a:schemeClr>
              </a:gs>
              <a:gs pos="100000">
                <a:schemeClr val="accent1">
                  <a:lumMod val="75000"/>
                </a:schemeClr>
              </a:gs>
              <a:gs pos="43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rgbClr val="FF0000"/>
                </a:solidFill>
              </a:rPr>
              <a:t>Aparece el primer indicador de influencia de la altura </a:t>
            </a:r>
            <a:r>
              <a:rPr lang="es-AR" dirty="0" err="1">
                <a:solidFill>
                  <a:srgbClr val="FF0000"/>
                </a:solidFill>
              </a:rPr>
              <a:t>snm</a:t>
            </a:r>
            <a:endParaRPr lang="es-AR" dirty="0">
              <a:solidFill>
                <a:srgbClr val="FF0000"/>
              </a:solidFill>
            </a:endParaRPr>
          </a:p>
        </p:txBody>
      </p:sp>
      <p:pic>
        <p:nvPicPr>
          <p:cNvPr id="8" name="Imagen 7"/>
          <p:cNvPicPr>
            <a:picLocks noChangeAspect="1"/>
          </p:cNvPicPr>
          <p:nvPr/>
        </p:nvPicPr>
        <p:blipFill>
          <a:blip r:embed="rId2"/>
          <a:stretch>
            <a:fillRect/>
          </a:stretch>
        </p:blipFill>
        <p:spPr>
          <a:xfrm>
            <a:off x="-1" y="2246989"/>
            <a:ext cx="7310651" cy="4508602"/>
          </a:xfrm>
          <a:prstGeom prst="rect">
            <a:avLst/>
          </a:prstGeom>
        </p:spPr>
      </p:pic>
      <p:sp>
        <p:nvSpPr>
          <p:cNvPr id="9" name="Flecha abajo 8"/>
          <p:cNvSpPr/>
          <p:nvPr/>
        </p:nvSpPr>
        <p:spPr>
          <a:xfrm>
            <a:off x="9467557" y="1209822"/>
            <a:ext cx="407963" cy="59084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Flecha abajo 9"/>
          <p:cNvSpPr/>
          <p:nvPr/>
        </p:nvSpPr>
        <p:spPr>
          <a:xfrm>
            <a:off x="9441836" y="6006904"/>
            <a:ext cx="407963" cy="590843"/>
          </a:xfrm>
          <a:prstGeom prst="down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2" name="Conector recto de flecha 11"/>
          <p:cNvCxnSpPr/>
          <p:nvPr/>
        </p:nvCxnSpPr>
        <p:spPr>
          <a:xfrm flipH="1">
            <a:off x="7835705" y="1209822"/>
            <a:ext cx="14067" cy="538792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7498080" y="3798277"/>
            <a:ext cx="306494" cy="369332"/>
          </a:xfrm>
          <a:prstGeom prst="rect">
            <a:avLst/>
          </a:prstGeom>
          <a:noFill/>
        </p:spPr>
        <p:txBody>
          <a:bodyPr wrap="none" rtlCol="0">
            <a:spAutoFit/>
          </a:bodyPr>
          <a:lstStyle/>
          <a:p>
            <a:r>
              <a:rPr lang="es-AR" dirty="0">
                <a:solidFill>
                  <a:srgbClr val="FF0000"/>
                </a:solidFill>
              </a:rPr>
              <a:t>h</a:t>
            </a:r>
          </a:p>
        </p:txBody>
      </p:sp>
      <p:sp>
        <p:nvSpPr>
          <p:cNvPr id="7" name="CuadroTexto 6"/>
          <p:cNvSpPr txBox="1"/>
          <p:nvPr/>
        </p:nvSpPr>
        <p:spPr>
          <a:xfrm>
            <a:off x="2893326" y="3930555"/>
            <a:ext cx="3998794" cy="646331"/>
          </a:xfrm>
          <a:prstGeom prst="rect">
            <a:avLst/>
          </a:prstGeom>
          <a:noFill/>
          <a:ln>
            <a:solidFill>
              <a:schemeClr val="tx1">
                <a:lumMod val="85000"/>
                <a:lumOff val="15000"/>
              </a:schemeClr>
            </a:solidFill>
          </a:ln>
        </p:spPr>
        <p:txBody>
          <a:bodyPr wrap="square" rtlCol="0">
            <a:spAutoFit/>
          </a:bodyPr>
          <a:lstStyle/>
          <a:p>
            <a:r>
              <a:rPr lang="es-AR" dirty="0"/>
              <a:t>La integración en </a:t>
            </a:r>
            <a:r>
              <a:rPr lang="es-AR" dirty="0" err="1"/>
              <a:t>ldo</a:t>
            </a:r>
            <a:r>
              <a:rPr lang="es-AR" dirty="0"/>
              <a:t> da como resultado en valor de la irradiancia en W/m</a:t>
            </a:r>
            <a:r>
              <a:rPr lang="es-AR" baseline="30000" dirty="0"/>
              <a:t>2</a:t>
            </a:r>
          </a:p>
        </p:txBody>
      </p:sp>
      <p:pic>
        <p:nvPicPr>
          <p:cNvPr id="4" name="Imagen 3">
            <a:extLst>
              <a:ext uri="{FF2B5EF4-FFF2-40B4-BE49-F238E27FC236}">
                <a16:creationId xmlns:a16="http://schemas.microsoft.com/office/drawing/2014/main" id="{8EDAE350-1488-7606-82D8-EC0E26ED21E8}"/>
              </a:ext>
            </a:extLst>
          </p:cNvPr>
          <p:cNvPicPr>
            <a:picLocks noChangeAspect="1"/>
          </p:cNvPicPr>
          <p:nvPr/>
        </p:nvPicPr>
        <p:blipFill>
          <a:blip r:embed="rId3"/>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ADB10308-6726-6798-D4DB-76CF73D55528}"/>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11" name="Conector recto 10">
            <a:extLst>
              <a:ext uri="{FF2B5EF4-FFF2-40B4-BE49-F238E27FC236}">
                <a16:creationId xmlns:a16="http://schemas.microsoft.com/office/drawing/2014/main" id="{098CD539-5CED-9C74-1CD0-85B563864F81}"/>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Picture 4" descr="CCT LOGO | CONICET Salta-Jujuy">
            <a:extLst>
              <a:ext uri="{FF2B5EF4-FFF2-40B4-BE49-F238E27FC236}">
                <a16:creationId xmlns:a16="http://schemas.microsoft.com/office/drawing/2014/main" id="{B4C15B66-D82B-D04C-6DFD-E121AFFFB7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50 años del escudo de la UNSa y la permanencia del sentir ...">
            <a:extLst>
              <a:ext uri="{FF2B5EF4-FFF2-40B4-BE49-F238E27FC236}">
                <a16:creationId xmlns:a16="http://schemas.microsoft.com/office/drawing/2014/main" id="{BE452946-3208-F814-784B-6CACBEB7DE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86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animBg="1"/>
      <p:bldP spid="9" grpId="0" animBg="1"/>
      <p:bldP spid="10" grpId="0" animBg="1"/>
      <p:bldP spid="13" grpId="0"/>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977590" y="1733550"/>
            <a:ext cx="9159496" cy="5124450"/>
          </a:xfrm>
          <a:prstGeom prst="rect">
            <a:avLst/>
          </a:prstGeom>
        </p:spPr>
      </p:pic>
      <p:sp>
        <p:nvSpPr>
          <p:cNvPr id="2" name="CuadroTexto 1"/>
          <p:cNvSpPr txBox="1"/>
          <p:nvPr/>
        </p:nvSpPr>
        <p:spPr>
          <a:xfrm>
            <a:off x="0" y="804587"/>
            <a:ext cx="11987284" cy="830997"/>
          </a:xfrm>
          <a:prstGeom prst="rect">
            <a:avLst/>
          </a:prstGeom>
          <a:noFill/>
        </p:spPr>
        <p:txBody>
          <a:bodyPr wrap="square" rtlCol="0">
            <a:spAutoFit/>
          </a:bodyPr>
          <a:lstStyle/>
          <a:p>
            <a:pPr algn="just"/>
            <a:r>
              <a:rPr lang="es-AR" sz="2400" dirty="0"/>
              <a:t>Caso de estudio: Mediciones de irradiancia solar espectral en Salta y El Rosal . Comparación contra estimaciones de SPECTRAL2 y SMARTS</a:t>
            </a:r>
          </a:p>
        </p:txBody>
      </p:sp>
      <p:pic>
        <p:nvPicPr>
          <p:cNvPr id="5" name="Imagen 4"/>
          <p:cNvPicPr>
            <a:picLocks noChangeAspect="1"/>
          </p:cNvPicPr>
          <p:nvPr/>
        </p:nvPicPr>
        <p:blipFill>
          <a:blip r:embed="rId3"/>
          <a:stretch>
            <a:fillRect/>
          </a:stretch>
        </p:blipFill>
        <p:spPr>
          <a:xfrm>
            <a:off x="1223463" y="1733550"/>
            <a:ext cx="8667750" cy="5124450"/>
          </a:xfrm>
          <a:prstGeom prst="rect">
            <a:avLst/>
          </a:prstGeom>
        </p:spPr>
      </p:pic>
      <p:sp>
        <p:nvSpPr>
          <p:cNvPr id="8" name="CuadroTexto 7"/>
          <p:cNvSpPr txBox="1"/>
          <p:nvPr/>
        </p:nvSpPr>
        <p:spPr>
          <a:xfrm>
            <a:off x="399818" y="3548923"/>
            <a:ext cx="1421671" cy="461665"/>
          </a:xfrm>
          <a:prstGeom prst="rect">
            <a:avLst/>
          </a:prstGeom>
          <a:noFill/>
        </p:spPr>
        <p:txBody>
          <a:bodyPr wrap="none" rtlCol="0">
            <a:spAutoFit/>
          </a:bodyPr>
          <a:lstStyle/>
          <a:p>
            <a:r>
              <a:rPr lang="es-AR" sz="2400" dirty="0"/>
              <a:t>SPECTRAL</a:t>
            </a:r>
          </a:p>
        </p:txBody>
      </p:sp>
      <p:sp>
        <p:nvSpPr>
          <p:cNvPr id="9" name="Rectángulo 8"/>
          <p:cNvSpPr/>
          <p:nvPr/>
        </p:nvSpPr>
        <p:spPr>
          <a:xfrm>
            <a:off x="3261815" y="2006221"/>
            <a:ext cx="2006221" cy="2852382"/>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p:cNvSpPr txBox="1"/>
          <p:nvPr/>
        </p:nvSpPr>
        <p:spPr>
          <a:xfrm>
            <a:off x="9004323" y="2579427"/>
            <a:ext cx="3187677" cy="1200329"/>
          </a:xfrm>
          <a:prstGeom prst="rect">
            <a:avLst/>
          </a:prstGeom>
          <a:noFill/>
        </p:spPr>
        <p:txBody>
          <a:bodyPr wrap="square" rtlCol="0">
            <a:spAutoFit/>
          </a:bodyPr>
          <a:lstStyle/>
          <a:p>
            <a:pPr algn="ctr"/>
            <a:r>
              <a:rPr lang="es-AR" sz="2400" dirty="0">
                <a:solidFill>
                  <a:srgbClr val="FF0000"/>
                </a:solidFill>
              </a:rPr>
              <a:t>Diferencia no debida a problemas de configuración </a:t>
            </a:r>
          </a:p>
        </p:txBody>
      </p:sp>
      <p:sp>
        <p:nvSpPr>
          <p:cNvPr id="11" name="CuadroTexto 10"/>
          <p:cNvSpPr txBox="1"/>
          <p:nvPr/>
        </p:nvSpPr>
        <p:spPr>
          <a:xfrm>
            <a:off x="9283652" y="4217185"/>
            <a:ext cx="2198615" cy="830997"/>
          </a:xfrm>
          <a:prstGeom prst="rect">
            <a:avLst/>
          </a:prstGeom>
          <a:noFill/>
        </p:spPr>
        <p:txBody>
          <a:bodyPr wrap="none" rtlCol="0">
            <a:spAutoFit/>
          </a:bodyPr>
          <a:lstStyle/>
          <a:p>
            <a:pPr algn="ctr"/>
            <a:r>
              <a:rPr lang="es-AR" sz="2400" dirty="0">
                <a:solidFill>
                  <a:srgbClr val="FF0000"/>
                </a:solidFill>
              </a:rPr>
              <a:t>RECALIBRACIÓN</a:t>
            </a:r>
          </a:p>
          <a:p>
            <a:pPr algn="ctr"/>
            <a:r>
              <a:rPr lang="es-AR" sz="2400" dirty="0">
                <a:solidFill>
                  <a:srgbClr val="FF0000"/>
                </a:solidFill>
              </a:rPr>
              <a:t>INDÍGENA</a:t>
            </a:r>
          </a:p>
        </p:txBody>
      </p:sp>
      <p:pic>
        <p:nvPicPr>
          <p:cNvPr id="3" name="Imagen 2">
            <a:extLst>
              <a:ext uri="{FF2B5EF4-FFF2-40B4-BE49-F238E27FC236}">
                <a16:creationId xmlns:a16="http://schemas.microsoft.com/office/drawing/2014/main" id="{FC91F3C9-276B-4B24-CDC8-E5D1C41C1673}"/>
              </a:ext>
            </a:extLst>
          </p:cNvPr>
          <p:cNvPicPr>
            <a:picLocks noChangeAspect="1"/>
          </p:cNvPicPr>
          <p:nvPr/>
        </p:nvPicPr>
        <p:blipFill>
          <a:blip r:embed="rId4"/>
          <a:stretch>
            <a:fillRect/>
          </a:stretch>
        </p:blipFill>
        <p:spPr>
          <a:xfrm>
            <a:off x="209369" y="55595"/>
            <a:ext cx="693630" cy="657312"/>
          </a:xfrm>
          <a:prstGeom prst="rect">
            <a:avLst/>
          </a:prstGeom>
        </p:spPr>
      </p:pic>
      <p:sp>
        <p:nvSpPr>
          <p:cNvPr id="4" name="CuadroTexto 3">
            <a:extLst>
              <a:ext uri="{FF2B5EF4-FFF2-40B4-BE49-F238E27FC236}">
                <a16:creationId xmlns:a16="http://schemas.microsoft.com/office/drawing/2014/main" id="{350109ED-FBEC-2E63-4BAD-3A48C5A92DE5}"/>
              </a:ext>
            </a:extLst>
          </p:cNvPr>
          <p:cNvSpPr txBox="1"/>
          <p:nvPr/>
        </p:nvSpPr>
        <p:spPr>
          <a:xfrm>
            <a:off x="4731742" y="169998"/>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5BED9D81-7411-5A78-755C-78B00FCE97C6}"/>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4" descr="CCT LOGO | CONICET Salta-Jujuy">
            <a:extLst>
              <a:ext uri="{FF2B5EF4-FFF2-40B4-BE49-F238E27FC236}">
                <a16:creationId xmlns:a16="http://schemas.microsoft.com/office/drawing/2014/main" id="{C14C42B0-85FE-401A-479A-10E08782E2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50 años del escudo de la UNSa y la permanencia del sentir ...">
            <a:extLst>
              <a:ext uri="{FF2B5EF4-FFF2-40B4-BE49-F238E27FC236}">
                <a16:creationId xmlns:a16="http://schemas.microsoft.com/office/drawing/2014/main" id="{83BA30FB-73DE-8ED5-87DC-5980CCD870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18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p:bldP spid="9" grpId="0" animBg="1"/>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299511" y="1313099"/>
            <a:ext cx="8618567" cy="5265122"/>
          </a:xfrm>
          <a:prstGeom prst="rect">
            <a:avLst/>
          </a:prstGeom>
        </p:spPr>
      </p:pic>
      <p:sp>
        <p:nvSpPr>
          <p:cNvPr id="5" name="CuadroTexto 4"/>
          <p:cNvSpPr txBox="1"/>
          <p:nvPr/>
        </p:nvSpPr>
        <p:spPr>
          <a:xfrm>
            <a:off x="4653885" y="888014"/>
            <a:ext cx="1909818" cy="461665"/>
          </a:xfrm>
          <a:prstGeom prst="rect">
            <a:avLst/>
          </a:prstGeom>
          <a:noFill/>
        </p:spPr>
        <p:txBody>
          <a:bodyPr wrap="none" rtlCol="0">
            <a:spAutoFit/>
          </a:bodyPr>
          <a:lstStyle/>
          <a:p>
            <a:r>
              <a:rPr lang="es-AR" sz="2400" dirty="0"/>
              <a:t>SMARTS 2.9.5</a:t>
            </a:r>
          </a:p>
        </p:txBody>
      </p:sp>
      <p:pic>
        <p:nvPicPr>
          <p:cNvPr id="7" name="Imagen 6"/>
          <p:cNvPicPr>
            <a:picLocks noChangeAspect="1"/>
          </p:cNvPicPr>
          <p:nvPr/>
        </p:nvPicPr>
        <p:blipFill>
          <a:blip r:embed="rId3"/>
          <a:stretch>
            <a:fillRect/>
          </a:stretch>
        </p:blipFill>
        <p:spPr>
          <a:xfrm>
            <a:off x="1299511" y="1288646"/>
            <a:ext cx="8541449" cy="5289575"/>
          </a:xfrm>
          <a:prstGeom prst="rect">
            <a:avLst/>
          </a:prstGeom>
        </p:spPr>
      </p:pic>
      <p:sp>
        <p:nvSpPr>
          <p:cNvPr id="8" name="CuadroTexto 7"/>
          <p:cNvSpPr txBox="1"/>
          <p:nvPr/>
        </p:nvSpPr>
        <p:spPr>
          <a:xfrm>
            <a:off x="9249338" y="1274155"/>
            <a:ext cx="2611733" cy="1200329"/>
          </a:xfrm>
          <a:prstGeom prst="rect">
            <a:avLst/>
          </a:prstGeom>
          <a:noFill/>
        </p:spPr>
        <p:txBody>
          <a:bodyPr wrap="square" rtlCol="0">
            <a:spAutoFit/>
          </a:bodyPr>
          <a:lstStyle/>
          <a:p>
            <a:pPr algn="just"/>
            <a:r>
              <a:rPr lang="es-AR" sz="2400" dirty="0"/>
              <a:t>Se realizó usando la re-calibración indígena</a:t>
            </a:r>
          </a:p>
        </p:txBody>
      </p:sp>
      <p:pic>
        <p:nvPicPr>
          <p:cNvPr id="2" name="Imagen 1">
            <a:extLst>
              <a:ext uri="{FF2B5EF4-FFF2-40B4-BE49-F238E27FC236}">
                <a16:creationId xmlns:a16="http://schemas.microsoft.com/office/drawing/2014/main" id="{CEF609FC-9ED5-0AEC-AE63-53312FB0613A}"/>
              </a:ext>
            </a:extLst>
          </p:cNvPr>
          <p:cNvPicPr>
            <a:picLocks noChangeAspect="1"/>
          </p:cNvPicPr>
          <p:nvPr/>
        </p:nvPicPr>
        <p:blipFill>
          <a:blip r:embed="rId4"/>
          <a:stretch>
            <a:fillRect/>
          </a:stretch>
        </p:blipFill>
        <p:spPr>
          <a:xfrm>
            <a:off x="209369" y="55595"/>
            <a:ext cx="693630" cy="657312"/>
          </a:xfrm>
          <a:prstGeom prst="rect">
            <a:avLst/>
          </a:prstGeom>
        </p:spPr>
      </p:pic>
      <p:sp>
        <p:nvSpPr>
          <p:cNvPr id="4" name="CuadroTexto 3">
            <a:extLst>
              <a:ext uri="{FF2B5EF4-FFF2-40B4-BE49-F238E27FC236}">
                <a16:creationId xmlns:a16="http://schemas.microsoft.com/office/drawing/2014/main" id="{DA564A27-2E04-5F61-92CC-05C1D371C81A}"/>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98C050FD-3563-79BA-A2B2-BA8E6D18E337}"/>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4" descr="CCT LOGO | CONICET Salta-Jujuy">
            <a:extLst>
              <a:ext uri="{FF2B5EF4-FFF2-40B4-BE49-F238E27FC236}">
                <a16:creationId xmlns:a16="http://schemas.microsoft.com/office/drawing/2014/main" id="{4D6D061D-0304-887B-FA91-703CBF2972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50 años del escudo de la UNSa y la permanencia del sentir ...">
            <a:extLst>
              <a:ext uri="{FF2B5EF4-FFF2-40B4-BE49-F238E27FC236}">
                <a16:creationId xmlns:a16="http://schemas.microsoft.com/office/drawing/2014/main" id="{8A13E01F-E9FD-B613-892E-740DBFE5293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16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9525" y="1264265"/>
            <a:ext cx="6086475" cy="4438650"/>
          </a:xfrm>
          <a:prstGeom prst="rect">
            <a:avLst/>
          </a:prstGeom>
        </p:spPr>
      </p:pic>
      <p:pic>
        <p:nvPicPr>
          <p:cNvPr id="3" name="Imagen 2"/>
          <p:cNvPicPr>
            <a:picLocks noChangeAspect="1"/>
          </p:cNvPicPr>
          <p:nvPr/>
        </p:nvPicPr>
        <p:blipFill>
          <a:blip r:embed="rId3"/>
          <a:stretch>
            <a:fillRect/>
          </a:stretch>
        </p:blipFill>
        <p:spPr>
          <a:xfrm>
            <a:off x="5974622" y="1264265"/>
            <a:ext cx="5886450" cy="4076700"/>
          </a:xfrm>
          <a:prstGeom prst="rect">
            <a:avLst/>
          </a:prstGeom>
        </p:spPr>
      </p:pic>
      <p:sp>
        <p:nvSpPr>
          <p:cNvPr id="5" name="CuadroTexto 4"/>
          <p:cNvSpPr txBox="1"/>
          <p:nvPr/>
        </p:nvSpPr>
        <p:spPr>
          <a:xfrm>
            <a:off x="9525" y="826273"/>
            <a:ext cx="10382714" cy="369332"/>
          </a:xfrm>
          <a:prstGeom prst="rect">
            <a:avLst/>
          </a:prstGeom>
          <a:noFill/>
        </p:spPr>
        <p:txBody>
          <a:bodyPr wrap="none" rtlCol="0">
            <a:spAutoFit/>
          </a:bodyPr>
          <a:lstStyle/>
          <a:p>
            <a:r>
              <a:rPr lang="es-AR" dirty="0"/>
              <a:t>Observemos las componentes Directa Horizontal y Difusa de las estimaciones de SMARTS para Salta y El Rosal</a:t>
            </a:r>
          </a:p>
        </p:txBody>
      </p:sp>
      <p:sp>
        <p:nvSpPr>
          <p:cNvPr id="7" name="CuadroTexto 6"/>
          <p:cNvSpPr txBox="1"/>
          <p:nvPr/>
        </p:nvSpPr>
        <p:spPr>
          <a:xfrm>
            <a:off x="2792113" y="1496276"/>
            <a:ext cx="521297" cy="369332"/>
          </a:xfrm>
          <a:prstGeom prst="rect">
            <a:avLst/>
          </a:prstGeom>
          <a:noFill/>
        </p:spPr>
        <p:txBody>
          <a:bodyPr wrap="none" rtlCol="0">
            <a:spAutoFit/>
          </a:bodyPr>
          <a:lstStyle/>
          <a:p>
            <a:r>
              <a:rPr lang="es-AR" dirty="0"/>
              <a:t>SLA</a:t>
            </a:r>
          </a:p>
        </p:txBody>
      </p:sp>
      <p:sp>
        <p:nvSpPr>
          <p:cNvPr id="8" name="CuadroTexto 7"/>
          <p:cNvSpPr txBox="1"/>
          <p:nvPr/>
        </p:nvSpPr>
        <p:spPr>
          <a:xfrm>
            <a:off x="8855665" y="1448671"/>
            <a:ext cx="571951" cy="369332"/>
          </a:xfrm>
          <a:prstGeom prst="rect">
            <a:avLst/>
          </a:prstGeom>
          <a:noFill/>
        </p:spPr>
        <p:txBody>
          <a:bodyPr wrap="none" rtlCol="0">
            <a:spAutoFit/>
          </a:bodyPr>
          <a:lstStyle/>
          <a:p>
            <a:r>
              <a:rPr lang="es-AR" dirty="0"/>
              <a:t>ERO</a:t>
            </a:r>
          </a:p>
        </p:txBody>
      </p:sp>
      <p:sp>
        <p:nvSpPr>
          <p:cNvPr id="9" name="CuadroTexto 8"/>
          <p:cNvSpPr txBox="1"/>
          <p:nvPr/>
        </p:nvSpPr>
        <p:spPr>
          <a:xfrm>
            <a:off x="2314931" y="5733748"/>
            <a:ext cx="1475660" cy="646331"/>
          </a:xfrm>
          <a:prstGeom prst="rect">
            <a:avLst/>
          </a:prstGeom>
          <a:noFill/>
        </p:spPr>
        <p:txBody>
          <a:bodyPr wrap="none" rtlCol="0">
            <a:spAutoFit/>
          </a:bodyPr>
          <a:lstStyle/>
          <a:p>
            <a:r>
              <a:rPr lang="es-AR" dirty="0"/>
              <a:t>Directa = 75%</a:t>
            </a:r>
          </a:p>
          <a:p>
            <a:r>
              <a:rPr lang="es-AR" dirty="0"/>
              <a:t>Difusa = 25%</a:t>
            </a:r>
          </a:p>
        </p:txBody>
      </p:sp>
      <p:sp>
        <p:nvSpPr>
          <p:cNvPr id="10" name="CuadroTexto 9"/>
          <p:cNvSpPr txBox="1"/>
          <p:nvPr/>
        </p:nvSpPr>
        <p:spPr>
          <a:xfrm>
            <a:off x="8180017" y="5702915"/>
            <a:ext cx="1475660" cy="646331"/>
          </a:xfrm>
          <a:prstGeom prst="rect">
            <a:avLst/>
          </a:prstGeom>
          <a:noFill/>
        </p:spPr>
        <p:txBody>
          <a:bodyPr wrap="none" rtlCol="0">
            <a:spAutoFit/>
          </a:bodyPr>
          <a:lstStyle/>
          <a:p>
            <a:r>
              <a:rPr lang="es-AR" dirty="0"/>
              <a:t>Directa = 83%</a:t>
            </a:r>
          </a:p>
          <a:p>
            <a:r>
              <a:rPr lang="es-AR" dirty="0"/>
              <a:t>Difusa = 13%</a:t>
            </a:r>
          </a:p>
        </p:txBody>
      </p:sp>
      <p:sp>
        <p:nvSpPr>
          <p:cNvPr id="11" name="Rectángulo 10"/>
          <p:cNvSpPr/>
          <p:nvPr/>
        </p:nvSpPr>
        <p:spPr>
          <a:xfrm>
            <a:off x="2210937" y="6026080"/>
            <a:ext cx="1733266" cy="353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Rectángulo 11"/>
          <p:cNvSpPr/>
          <p:nvPr/>
        </p:nvSpPr>
        <p:spPr>
          <a:xfrm>
            <a:off x="8051214" y="6000641"/>
            <a:ext cx="1733266" cy="3539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Imagen 3">
            <a:extLst>
              <a:ext uri="{FF2B5EF4-FFF2-40B4-BE49-F238E27FC236}">
                <a16:creationId xmlns:a16="http://schemas.microsoft.com/office/drawing/2014/main" id="{70AFE149-6652-BEB1-2E4F-3E4DBBEC7A40}"/>
              </a:ext>
            </a:extLst>
          </p:cNvPr>
          <p:cNvPicPr>
            <a:picLocks noChangeAspect="1"/>
          </p:cNvPicPr>
          <p:nvPr/>
        </p:nvPicPr>
        <p:blipFill>
          <a:blip r:embed="rId4"/>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4EA61A47-7171-518F-46E8-EB59E9199E97}"/>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13" name="Conector recto 12">
            <a:extLst>
              <a:ext uri="{FF2B5EF4-FFF2-40B4-BE49-F238E27FC236}">
                <a16:creationId xmlns:a16="http://schemas.microsoft.com/office/drawing/2014/main" id="{5195FAA2-DF15-8A92-BD95-8645E917FB46}"/>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Picture 4" descr="CCT LOGO | CONICET Salta-Jujuy">
            <a:extLst>
              <a:ext uri="{FF2B5EF4-FFF2-40B4-BE49-F238E27FC236}">
                <a16:creationId xmlns:a16="http://schemas.microsoft.com/office/drawing/2014/main" id="{5CCD437E-320C-4AF2-4049-108E91656C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50 años del escudo de la UNSa y la permanencia del sentir ...">
            <a:extLst>
              <a:ext uri="{FF2B5EF4-FFF2-40B4-BE49-F238E27FC236}">
                <a16:creationId xmlns:a16="http://schemas.microsoft.com/office/drawing/2014/main" id="{25BA4DB4-CAF1-6642-3EC1-332FB7B21C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33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358942" y="1397949"/>
            <a:ext cx="5771429" cy="5028571"/>
          </a:xfrm>
          <a:prstGeom prst="rect">
            <a:avLst/>
          </a:prstGeom>
        </p:spPr>
      </p:pic>
      <p:pic>
        <p:nvPicPr>
          <p:cNvPr id="7" name="Imagen 6"/>
          <p:cNvPicPr>
            <a:picLocks noChangeAspect="1"/>
          </p:cNvPicPr>
          <p:nvPr/>
        </p:nvPicPr>
        <p:blipFill>
          <a:blip r:embed="rId3"/>
          <a:stretch>
            <a:fillRect/>
          </a:stretch>
        </p:blipFill>
        <p:spPr>
          <a:xfrm>
            <a:off x="6558768" y="1441475"/>
            <a:ext cx="5159619" cy="4985045"/>
          </a:xfrm>
          <a:prstGeom prst="rect">
            <a:avLst/>
          </a:prstGeom>
        </p:spPr>
      </p:pic>
      <p:sp>
        <p:nvSpPr>
          <p:cNvPr id="8" name="CuadroTexto 7"/>
          <p:cNvSpPr txBox="1"/>
          <p:nvPr/>
        </p:nvSpPr>
        <p:spPr>
          <a:xfrm>
            <a:off x="75350" y="806933"/>
            <a:ext cx="12116650" cy="461665"/>
          </a:xfrm>
          <a:prstGeom prst="rect">
            <a:avLst/>
          </a:prstGeom>
          <a:noFill/>
        </p:spPr>
        <p:txBody>
          <a:bodyPr wrap="none" rtlCol="0">
            <a:spAutoFit/>
          </a:bodyPr>
          <a:lstStyle/>
          <a:p>
            <a:r>
              <a:rPr lang="es-AR" sz="2400" dirty="0"/>
              <a:t>¿Cómo es la distribución de la irradiancia difusa en el cielo?, ¿es la misma en todas direcciones?</a:t>
            </a:r>
          </a:p>
        </p:txBody>
      </p:sp>
      <p:sp>
        <p:nvSpPr>
          <p:cNvPr id="9" name="CuadroTexto 8"/>
          <p:cNvSpPr txBox="1"/>
          <p:nvPr/>
        </p:nvSpPr>
        <p:spPr>
          <a:xfrm>
            <a:off x="2809499" y="1121388"/>
            <a:ext cx="521297" cy="369332"/>
          </a:xfrm>
          <a:prstGeom prst="rect">
            <a:avLst/>
          </a:prstGeom>
          <a:noFill/>
        </p:spPr>
        <p:txBody>
          <a:bodyPr wrap="none" rtlCol="0">
            <a:spAutoFit/>
          </a:bodyPr>
          <a:lstStyle/>
          <a:p>
            <a:r>
              <a:rPr lang="es-AR" dirty="0"/>
              <a:t>SLA</a:t>
            </a:r>
          </a:p>
        </p:txBody>
      </p:sp>
      <p:sp>
        <p:nvSpPr>
          <p:cNvPr id="10" name="CuadroTexto 9"/>
          <p:cNvSpPr txBox="1"/>
          <p:nvPr/>
        </p:nvSpPr>
        <p:spPr>
          <a:xfrm>
            <a:off x="8988036" y="1103340"/>
            <a:ext cx="571951" cy="369332"/>
          </a:xfrm>
          <a:prstGeom prst="rect">
            <a:avLst/>
          </a:prstGeom>
          <a:noFill/>
        </p:spPr>
        <p:txBody>
          <a:bodyPr wrap="none" rtlCol="0">
            <a:spAutoFit/>
          </a:bodyPr>
          <a:lstStyle/>
          <a:p>
            <a:r>
              <a:rPr lang="es-AR" dirty="0"/>
              <a:t>ERO</a:t>
            </a:r>
          </a:p>
        </p:txBody>
      </p:sp>
      <p:sp>
        <p:nvSpPr>
          <p:cNvPr id="11" name="CuadroTexto 10"/>
          <p:cNvSpPr txBox="1"/>
          <p:nvPr/>
        </p:nvSpPr>
        <p:spPr>
          <a:xfrm>
            <a:off x="977359" y="6351248"/>
            <a:ext cx="10312631" cy="461665"/>
          </a:xfrm>
          <a:prstGeom prst="rect">
            <a:avLst/>
          </a:prstGeom>
          <a:noFill/>
        </p:spPr>
        <p:txBody>
          <a:bodyPr wrap="none" rtlCol="0">
            <a:spAutoFit/>
          </a:bodyPr>
          <a:lstStyle/>
          <a:p>
            <a:r>
              <a:rPr lang="es-AR" sz="2400" dirty="0"/>
              <a:t>La diferencia de aerosoles produce diferencias de distribución de radiación difusa</a:t>
            </a:r>
          </a:p>
        </p:txBody>
      </p:sp>
      <p:pic>
        <p:nvPicPr>
          <p:cNvPr id="2" name="Imagen 1">
            <a:extLst>
              <a:ext uri="{FF2B5EF4-FFF2-40B4-BE49-F238E27FC236}">
                <a16:creationId xmlns:a16="http://schemas.microsoft.com/office/drawing/2014/main" id="{340F89C3-14FA-78DF-7EC4-BAA9EF473C1C}"/>
              </a:ext>
            </a:extLst>
          </p:cNvPr>
          <p:cNvPicPr>
            <a:picLocks noChangeAspect="1"/>
          </p:cNvPicPr>
          <p:nvPr/>
        </p:nvPicPr>
        <p:blipFill>
          <a:blip r:embed="rId4"/>
          <a:stretch>
            <a:fillRect/>
          </a:stretch>
        </p:blipFill>
        <p:spPr>
          <a:xfrm>
            <a:off x="209369" y="55595"/>
            <a:ext cx="693630" cy="657312"/>
          </a:xfrm>
          <a:prstGeom prst="rect">
            <a:avLst/>
          </a:prstGeom>
        </p:spPr>
      </p:pic>
      <p:sp>
        <p:nvSpPr>
          <p:cNvPr id="3" name="CuadroTexto 2">
            <a:extLst>
              <a:ext uri="{FF2B5EF4-FFF2-40B4-BE49-F238E27FC236}">
                <a16:creationId xmlns:a16="http://schemas.microsoft.com/office/drawing/2014/main" id="{942BF467-49F8-EF38-240A-D0C5E32FE750}"/>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4" name="Conector recto 3">
            <a:extLst>
              <a:ext uri="{FF2B5EF4-FFF2-40B4-BE49-F238E27FC236}">
                <a16:creationId xmlns:a16="http://schemas.microsoft.com/office/drawing/2014/main" id="{C9D6E4C1-E5D6-6F7B-23BD-E070113C0AD1}"/>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4" descr="CCT LOGO | CONICET Salta-Jujuy">
            <a:extLst>
              <a:ext uri="{FF2B5EF4-FFF2-40B4-BE49-F238E27FC236}">
                <a16:creationId xmlns:a16="http://schemas.microsoft.com/office/drawing/2014/main" id="{BEEC05E8-E658-717A-8165-C19A00DFF5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50 años del escudo de la UNSa y la permanencia del sentir ...">
            <a:extLst>
              <a:ext uri="{FF2B5EF4-FFF2-40B4-BE49-F238E27FC236}">
                <a16:creationId xmlns:a16="http://schemas.microsoft.com/office/drawing/2014/main" id="{941D3CE0-6BD6-F520-A6D2-506ACC2CA0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53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900569"/>
            <a:ext cx="12056012" cy="1200329"/>
          </a:xfrm>
          <a:prstGeom prst="rect">
            <a:avLst/>
          </a:prstGeom>
          <a:noFill/>
        </p:spPr>
        <p:txBody>
          <a:bodyPr wrap="square" rtlCol="0">
            <a:spAutoFit/>
          </a:bodyPr>
          <a:lstStyle/>
          <a:p>
            <a:r>
              <a:rPr lang="es-AR" sz="2400" dirty="0"/>
              <a:t>Si no se dispone de sensores espectrales se pueden utilizar datos de irradiancia solar directa, conociendo otras variables meteorológicas para poder estimar la distribución espectral de la DNI medida.</a:t>
            </a:r>
          </a:p>
        </p:txBody>
      </p:sp>
      <p:sp>
        <p:nvSpPr>
          <p:cNvPr id="3" name="CuadroTexto 2"/>
          <p:cNvSpPr txBox="1"/>
          <p:nvPr/>
        </p:nvSpPr>
        <p:spPr>
          <a:xfrm>
            <a:off x="0" y="2100898"/>
            <a:ext cx="6759030" cy="461665"/>
          </a:xfrm>
          <a:prstGeom prst="rect">
            <a:avLst/>
          </a:prstGeom>
          <a:noFill/>
        </p:spPr>
        <p:txBody>
          <a:bodyPr wrap="none" rtlCol="0">
            <a:spAutoFit/>
          </a:bodyPr>
          <a:lstStyle/>
          <a:p>
            <a:r>
              <a:rPr lang="es-AR" sz="2400" dirty="0"/>
              <a:t>Esto se puede hacer teniendo en cuenta la expresión</a:t>
            </a:r>
          </a:p>
        </p:txBody>
      </p:sp>
      <p:pic>
        <p:nvPicPr>
          <p:cNvPr id="7" name="Imagen 6"/>
          <p:cNvPicPr>
            <a:picLocks noChangeAspect="1"/>
          </p:cNvPicPr>
          <p:nvPr/>
        </p:nvPicPr>
        <p:blipFill>
          <a:blip r:embed="rId2"/>
          <a:stretch>
            <a:fillRect/>
          </a:stretch>
        </p:blipFill>
        <p:spPr>
          <a:xfrm>
            <a:off x="6759030" y="1847255"/>
            <a:ext cx="4829744" cy="1092987"/>
          </a:xfrm>
          <a:prstGeom prst="rect">
            <a:avLst/>
          </a:prstGeom>
        </p:spPr>
      </p:pic>
      <p:pic>
        <p:nvPicPr>
          <p:cNvPr id="4" name="Imagen 3">
            <a:extLst>
              <a:ext uri="{FF2B5EF4-FFF2-40B4-BE49-F238E27FC236}">
                <a16:creationId xmlns:a16="http://schemas.microsoft.com/office/drawing/2014/main" id="{8CAB3565-82E2-FB85-945B-4B8174AA8A3A}"/>
              </a:ext>
            </a:extLst>
          </p:cNvPr>
          <p:cNvPicPr>
            <a:picLocks noChangeAspect="1"/>
          </p:cNvPicPr>
          <p:nvPr/>
        </p:nvPicPr>
        <p:blipFill>
          <a:blip r:embed="rId3"/>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BD5EA029-17F7-45B8-266D-F7175FC97DCC}"/>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AC43CE42-3B2A-E5A7-F4F4-3A6E9F7C5F96}"/>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4" descr="CCT LOGO | CONICET Salta-Jujuy">
            <a:extLst>
              <a:ext uri="{FF2B5EF4-FFF2-40B4-BE49-F238E27FC236}">
                <a16:creationId xmlns:a16="http://schemas.microsoft.com/office/drawing/2014/main" id="{C47B2B4A-CAAB-890F-AAA8-63FF3076FD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2D766A4E-52A0-8E6D-8063-3CCFBA2E25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4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663883" y="950006"/>
            <a:ext cx="9373170" cy="5907994"/>
          </a:xfrm>
          <a:prstGeom prst="rect">
            <a:avLst/>
          </a:prstGeom>
        </p:spPr>
      </p:pic>
      <p:pic>
        <p:nvPicPr>
          <p:cNvPr id="7" name="Imagen 6"/>
          <p:cNvPicPr>
            <a:picLocks noChangeAspect="1"/>
          </p:cNvPicPr>
          <p:nvPr/>
        </p:nvPicPr>
        <p:blipFill>
          <a:blip r:embed="rId3"/>
          <a:stretch>
            <a:fillRect/>
          </a:stretch>
        </p:blipFill>
        <p:spPr>
          <a:xfrm>
            <a:off x="1514144" y="950006"/>
            <a:ext cx="9501171" cy="5907994"/>
          </a:xfrm>
          <a:prstGeom prst="rect">
            <a:avLst/>
          </a:prstGeom>
        </p:spPr>
      </p:pic>
      <p:sp>
        <p:nvSpPr>
          <p:cNvPr id="2" name="CuadroTexto 1"/>
          <p:cNvSpPr txBox="1"/>
          <p:nvPr/>
        </p:nvSpPr>
        <p:spPr>
          <a:xfrm>
            <a:off x="25230" y="1194512"/>
            <a:ext cx="1921265" cy="2677656"/>
          </a:xfrm>
          <a:prstGeom prst="rect">
            <a:avLst/>
          </a:prstGeom>
          <a:noFill/>
        </p:spPr>
        <p:txBody>
          <a:bodyPr wrap="square" rtlCol="0">
            <a:spAutoFit/>
          </a:bodyPr>
          <a:lstStyle/>
          <a:p>
            <a:r>
              <a:rPr lang="es-AR" sz="2400" dirty="0"/>
              <a:t>Veamos el efecto de aumentar la turbidez en una simulación SMARTS</a:t>
            </a:r>
          </a:p>
        </p:txBody>
      </p:sp>
      <p:pic>
        <p:nvPicPr>
          <p:cNvPr id="4" name="Imagen 3">
            <a:extLst>
              <a:ext uri="{FF2B5EF4-FFF2-40B4-BE49-F238E27FC236}">
                <a16:creationId xmlns:a16="http://schemas.microsoft.com/office/drawing/2014/main" id="{AD7FD147-B296-126F-4532-A0B4E7504A0B}"/>
              </a:ext>
            </a:extLst>
          </p:cNvPr>
          <p:cNvPicPr>
            <a:picLocks noChangeAspect="1"/>
          </p:cNvPicPr>
          <p:nvPr/>
        </p:nvPicPr>
        <p:blipFill>
          <a:blip r:embed="rId4"/>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F63505CD-FC9B-1F92-8268-81661FDA559F}"/>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BA7B2A4F-1414-396A-9818-CECE101A8ABC}"/>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4" descr="CCT LOGO | CONICET Salta-Jujuy">
            <a:extLst>
              <a:ext uri="{FF2B5EF4-FFF2-40B4-BE49-F238E27FC236}">
                <a16:creationId xmlns:a16="http://schemas.microsoft.com/office/drawing/2014/main" id="{250B2182-C816-532A-2DB8-BF29F84885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84A3DC60-4DB9-B734-3B14-FD75D765116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08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0" y="744409"/>
            <a:ext cx="6262612" cy="461665"/>
          </a:xfrm>
          <a:prstGeom prst="rect">
            <a:avLst/>
          </a:prstGeom>
          <a:noFill/>
        </p:spPr>
        <p:txBody>
          <a:bodyPr wrap="none" rtlCol="0">
            <a:spAutoFit/>
          </a:bodyPr>
          <a:lstStyle/>
          <a:p>
            <a:r>
              <a:rPr lang="es-AR" sz="2400" dirty="0"/>
              <a:t>Caso de estudio : Salta Capital (Octubre de 2013)</a:t>
            </a:r>
          </a:p>
        </p:txBody>
      </p:sp>
      <p:pic>
        <p:nvPicPr>
          <p:cNvPr id="7" name="Imagen 6"/>
          <p:cNvPicPr>
            <a:picLocks noChangeAspect="1"/>
          </p:cNvPicPr>
          <p:nvPr/>
        </p:nvPicPr>
        <p:blipFill>
          <a:blip r:embed="rId2"/>
          <a:stretch>
            <a:fillRect/>
          </a:stretch>
        </p:blipFill>
        <p:spPr>
          <a:xfrm>
            <a:off x="4183002" y="1683054"/>
            <a:ext cx="7951469" cy="5014439"/>
          </a:xfrm>
          <a:prstGeom prst="rect">
            <a:avLst/>
          </a:prstGeom>
        </p:spPr>
      </p:pic>
      <p:pic>
        <p:nvPicPr>
          <p:cNvPr id="8" name="Imagen 7"/>
          <p:cNvPicPr>
            <a:picLocks noChangeAspect="1"/>
          </p:cNvPicPr>
          <p:nvPr/>
        </p:nvPicPr>
        <p:blipFill>
          <a:blip r:embed="rId3"/>
          <a:stretch>
            <a:fillRect/>
          </a:stretch>
        </p:blipFill>
        <p:spPr>
          <a:xfrm>
            <a:off x="212702" y="1538189"/>
            <a:ext cx="3820563" cy="5159304"/>
          </a:xfrm>
          <a:prstGeom prst="rect">
            <a:avLst/>
          </a:prstGeom>
        </p:spPr>
      </p:pic>
      <p:sp>
        <p:nvSpPr>
          <p:cNvPr id="9" name="CuadroTexto 8"/>
          <p:cNvSpPr txBox="1"/>
          <p:nvPr/>
        </p:nvSpPr>
        <p:spPr>
          <a:xfrm>
            <a:off x="6262612" y="734517"/>
            <a:ext cx="4769254" cy="461665"/>
          </a:xfrm>
          <a:prstGeom prst="rect">
            <a:avLst/>
          </a:prstGeom>
          <a:noFill/>
        </p:spPr>
        <p:txBody>
          <a:bodyPr wrap="none" rtlCol="0">
            <a:spAutoFit/>
          </a:bodyPr>
          <a:lstStyle/>
          <a:p>
            <a:r>
              <a:rPr lang="es-AR" sz="2400" dirty="0"/>
              <a:t>Inyección de aerosoles por incendios</a:t>
            </a:r>
          </a:p>
        </p:txBody>
      </p:sp>
      <p:sp>
        <p:nvSpPr>
          <p:cNvPr id="10" name="CuadroTexto 9"/>
          <p:cNvSpPr txBox="1"/>
          <p:nvPr/>
        </p:nvSpPr>
        <p:spPr>
          <a:xfrm>
            <a:off x="2443086" y="6125017"/>
            <a:ext cx="1590179" cy="369332"/>
          </a:xfrm>
          <a:prstGeom prst="rect">
            <a:avLst/>
          </a:prstGeom>
          <a:noFill/>
        </p:spPr>
        <p:txBody>
          <a:bodyPr wrap="none" rtlCol="0">
            <a:spAutoFit/>
          </a:bodyPr>
          <a:lstStyle/>
          <a:p>
            <a:r>
              <a:rPr lang="es-AR" dirty="0">
                <a:solidFill>
                  <a:srgbClr val="FFFF00"/>
                </a:solidFill>
              </a:rPr>
              <a:t>Imagen MODIS</a:t>
            </a:r>
          </a:p>
        </p:txBody>
      </p:sp>
      <p:sp>
        <p:nvSpPr>
          <p:cNvPr id="11" name="CuadroTexto 10"/>
          <p:cNvSpPr txBox="1"/>
          <p:nvPr/>
        </p:nvSpPr>
        <p:spPr>
          <a:xfrm>
            <a:off x="5479861" y="1248456"/>
            <a:ext cx="5357749" cy="461665"/>
          </a:xfrm>
          <a:prstGeom prst="rect">
            <a:avLst/>
          </a:prstGeom>
          <a:noFill/>
        </p:spPr>
        <p:txBody>
          <a:bodyPr wrap="none" rtlCol="0">
            <a:spAutoFit/>
          </a:bodyPr>
          <a:lstStyle/>
          <a:p>
            <a:r>
              <a:rPr lang="es-AR" sz="2400" dirty="0"/>
              <a:t>Calima (o bruma) sobre la ciudad de Salta</a:t>
            </a:r>
          </a:p>
        </p:txBody>
      </p:sp>
      <p:pic>
        <p:nvPicPr>
          <p:cNvPr id="2" name="Imagen 1">
            <a:extLst>
              <a:ext uri="{FF2B5EF4-FFF2-40B4-BE49-F238E27FC236}">
                <a16:creationId xmlns:a16="http://schemas.microsoft.com/office/drawing/2014/main" id="{18403317-A06B-6C37-D8A8-2022A5F25D4F}"/>
              </a:ext>
            </a:extLst>
          </p:cNvPr>
          <p:cNvPicPr>
            <a:picLocks noChangeAspect="1"/>
          </p:cNvPicPr>
          <p:nvPr/>
        </p:nvPicPr>
        <p:blipFill>
          <a:blip r:embed="rId4"/>
          <a:stretch>
            <a:fillRect/>
          </a:stretch>
        </p:blipFill>
        <p:spPr>
          <a:xfrm>
            <a:off x="209369" y="55595"/>
            <a:ext cx="693630" cy="657312"/>
          </a:xfrm>
          <a:prstGeom prst="rect">
            <a:avLst/>
          </a:prstGeom>
        </p:spPr>
      </p:pic>
      <p:sp>
        <p:nvSpPr>
          <p:cNvPr id="3" name="CuadroTexto 2">
            <a:extLst>
              <a:ext uri="{FF2B5EF4-FFF2-40B4-BE49-F238E27FC236}">
                <a16:creationId xmlns:a16="http://schemas.microsoft.com/office/drawing/2014/main" id="{7D728477-2596-310D-F395-FA8070E943BA}"/>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4" name="Conector recto 3">
            <a:extLst>
              <a:ext uri="{FF2B5EF4-FFF2-40B4-BE49-F238E27FC236}">
                <a16:creationId xmlns:a16="http://schemas.microsoft.com/office/drawing/2014/main" id="{942F491E-6202-E88E-0070-8FAB4EB33FDD}"/>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4" descr="CCT LOGO | CONICET Salta-Jujuy">
            <a:extLst>
              <a:ext uri="{FF2B5EF4-FFF2-40B4-BE49-F238E27FC236}">
                <a16:creationId xmlns:a16="http://schemas.microsoft.com/office/drawing/2014/main" id="{653FBEEA-80B9-4370-5E2F-C7B7BCDF8D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50 años del escudo de la UNSa y la permanencia del sentir ...">
            <a:extLst>
              <a:ext uri="{FF2B5EF4-FFF2-40B4-BE49-F238E27FC236}">
                <a16:creationId xmlns:a16="http://schemas.microsoft.com/office/drawing/2014/main" id="{25096CDA-D068-F46E-5731-B2E5F452E8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38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0" y="1460050"/>
            <a:ext cx="12164044" cy="3862174"/>
          </a:xfrm>
          <a:prstGeom prst="rect">
            <a:avLst/>
          </a:prstGeom>
        </p:spPr>
      </p:pic>
      <p:sp>
        <p:nvSpPr>
          <p:cNvPr id="2" name="CuadroTexto 1"/>
          <p:cNvSpPr txBox="1"/>
          <p:nvPr/>
        </p:nvSpPr>
        <p:spPr>
          <a:xfrm>
            <a:off x="-13978" y="901048"/>
            <a:ext cx="12192000" cy="830997"/>
          </a:xfrm>
          <a:prstGeom prst="rect">
            <a:avLst/>
          </a:prstGeom>
          <a:noFill/>
        </p:spPr>
        <p:txBody>
          <a:bodyPr wrap="square" rtlCol="0">
            <a:spAutoFit/>
          </a:bodyPr>
          <a:lstStyle/>
          <a:p>
            <a:pPr algn="just"/>
            <a:r>
              <a:rPr lang="es-AR" sz="2400" dirty="0"/>
              <a:t>A partir de valores medidos de irradiancia solar Global y Directa Normal se puede estimar el valor de la Difusa</a:t>
            </a:r>
          </a:p>
        </p:txBody>
      </p:sp>
      <p:sp>
        <p:nvSpPr>
          <p:cNvPr id="3" name="CuadroTexto 2"/>
          <p:cNvSpPr txBox="1"/>
          <p:nvPr/>
        </p:nvSpPr>
        <p:spPr>
          <a:xfrm>
            <a:off x="177421" y="5609231"/>
            <a:ext cx="11016157" cy="461665"/>
          </a:xfrm>
          <a:prstGeom prst="rect">
            <a:avLst/>
          </a:prstGeom>
          <a:noFill/>
        </p:spPr>
        <p:txBody>
          <a:bodyPr wrap="none" rtlCol="0">
            <a:spAutoFit/>
          </a:bodyPr>
          <a:lstStyle/>
          <a:p>
            <a:r>
              <a:rPr lang="es-AR" sz="2400" dirty="0"/>
              <a:t>Aplicando las ecuaciones del modelo de Yang se puede estimar el valor de la turbidez</a:t>
            </a:r>
          </a:p>
        </p:txBody>
      </p:sp>
      <p:pic>
        <p:nvPicPr>
          <p:cNvPr id="4" name="Imagen 3">
            <a:extLst>
              <a:ext uri="{FF2B5EF4-FFF2-40B4-BE49-F238E27FC236}">
                <a16:creationId xmlns:a16="http://schemas.microsoft.com/office/drawing/2014/main" id="{564568C3-4477-24D2-2AF2-FBB05D5191D5}"/>
              </a:ext>
            </a:extLst>
          </p:cNvPr>
          <p:cNvPicPr>
            <a:picLocks noChangeAspect="1"/>
          </p:cNvPicPr>
          <p:nvPr/>
        </p:nvPicPr>
        <p:blipFill>
          <a:blip r:embed="rId3"/>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5190F22C-7BEC-7C08-98DC-54CD953944B7}"/>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7" name="Conector recto 6">
            <a:extLst>
              <a:ext uri="{FF2B5EF4-FFF2-40B4-BE49-F238E27FC236}">
                <a16:creationId xmlns:a16="http://schemas.microsoft.com/office/drawing/2014/main" id="{828A4B12-D523-3531-3B17-9E872B98AC71}"/>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4" descr="CCT LOGO | CONICET Salta-Jujuy">
            <a:extLst>
              <a:ext uri="{FF2B5EF4-FFF2-40B4-BE49-F238E27FC236}">
                <a16:creationId xmlns:a16="http://schemas.microsoft.com/office/drawing/2014/main" id="{E18C7482-DB6B-A5D3-6F77-51E7359AED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FCAC7AFD-8D0B-4CB4-19E5-3B0F51BC40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21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330928" y="1067056"/>
            <a:ext cx="8244928" cy="5790944"/>
          </a:xfrm>
          <a:prstGeom prst="rect">
            <a:avLst/>
          </a:prstGeom>
        </p:spPr>
      </p:pic>
      <p:sp>
        <p:nvSpPr>
          <p:cNvPr id="3" name="CuadroTexto 2"/>
          <p:cNvSpPr txBox="1"/>
          <p:nvPr/>
        </p:nvSpPr>
        <p:spPr>
          <a:xfrm>
            <a:off x="0" y="766211"/>
            <a:ext cx="4192173" cy="461665"/>
          </a:xfrm>
          <a:prstGeom prst="rect">
            <a:avLst/>
          </a:prstGeom>
          <a:noFill/>
        </p:spPr>
        <p:txBody>
          <a:bodyPr wrap="none" rtlCol="0">
            <a:spAutoFit/>
          </a:bodyPr>
          <a:lstStyle/>
          <a:p>
            <a:r>
              <a:rPr lang="es-AR" sz="2400" dirty="0"/>
              <a:t>Valor estimado del coeficiente </a:t>
            </a:r>
            <a:r>
              <a:rPr lang="es-AR" sz="2400" dirty="0">
                <a:sym typeface="Symbol" panose="05050102010706020507" pitchFamily="18" charset="2"/>
              </a:rPr>
              <a:t></a:t>
            </a:r>
            <a:endParaRPr lang="es-AR" sz="2400" dirty="0"/>
          </a:p>
        </p:txBody>
      </p:sp>
      <p:sp>
        <p:nvSpPr>
          <p:cNvPr id="5" name="CuadroTexto 4"/>
          <p:cNvSpPr txBox="1"/>
          <p:nvPr/>
        </p:nvSpPr>
        <p:spPr>
          <a:xfrm>
            <a:off x="8575856" y="2546253"/>
            <a:ext cx="3371557" cy="1200329"/>
          </a:xfrm>
          <a:prstGeom prst="rect">
            <a:avLst/>
          </a:prstGeom>
          <a:noFill/>
        </p:spPr>
        <p:txBody>
          <a:bodyPr wrap="square" rtlCol="0">
            <a:spAutoFit/>
          </a:bodyPr>
          <a:lstStyle/>
          <a:p>
            <a:pPr algn="just"/>
            <a:r>
              <a:rPr lang="es-AR" sz="2400" dirty="0"/>
              <a:t>Pero estos estimados se calcularon usando el mismo valor de </a:t>
            </a:r>
            <a:r>
              <a:rPr lang="es-AR" sz="2400" dirty="0">
                <a:sym typeface="Symbol" panose="05050102010706020507" pitchFamily="18" charset="2"/>
              </a:rPr>
              <a:t> (1.13)</a:t>
            </a:r>
            <a:endParaRPr lang="es-AR" sz="2400" dirty="0"/>
          </a:p>
        </p:txBody>
      </p:sp>
      <p:pic>
        <p:nvPicPr>
          <p:cNvPr id="4" name="Imagen 3">
            <a:extLst>
              <a:ext uri="{FF2B5EF4-FFF2-40B4-BE49-F238E27FC236}">
                <a16:creationId xmlns:a16="http://schemas.microsoft.com/office/drawing/2014/main" id="{AC0E53EB-D1E6-4474-4DB5-0636BF06287E}"/>
              </a:ext>
            </a:extLst>
          </p:cNvPr>
          <p:cNvPicPr>
            <a:picLocks noChangeAspect="1"/>
          </p:cNvPicPr>
          <p:nvPr/>
        </p:nvPicPr>
        <p:blipFill>
          <a:blip r:embed="rId3"/>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830FCCD8-517A-6F6F-166D-967BE6096DD3}"/>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7" name="Conector recto 6">
            <a:extLst>
              <a:ext uri="{FF2B5EF4-FFF2-40B4-BE49-F238E27FC236}">
                <a16:creationId xmlns:a16="http://schemas.microsoft.com/office/drawing/2014/main" id="{D667BF6F-656F-C428-53E7-FC7BD5AD3E4A}"/>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4" descr="CCT LOGO | CONICET Salta-Jujuy">
            <a:extLst>
              <a:ext uri="{FF2B5EF4-FFF2-40B4-BE49-F238E27FC236}">
                <a16:creationId xmlns:a16="http://schemas.microsoft.com/office/drawing/2014/main" id="{EC6066CA-9052-059B-CB86-BAD0C7FE2F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439E5D1F-ACCD-0638-FEF0-675C9D9BE0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36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40677" y="883126"/>
            <a:ext cx="11399127" cy="5338831"/>
          </a:xfrm>
          <a:prstGeom prst="rect">
            <a:avLst/>
          </a:prstGeom>
        </p:spPr>
      </p:pic>
      <p:sp>
        <p:nvSpPr>
          <p:cNvPr id="3" name="CuadroTexto 2"/>
          <p:cNvSpPr txBox="1"/>
          <p:nvPr/>
        </p:nvSpPr>
        <p:spPr>
          <a:xfrm>
            <a:off x="0" y="801707"/>
            <a:ext cx="4555350" cy="461665"/>
          </a:xfrm>
          <a:prstGeom prst="rect">
            <a:avLst/>
          </a:prstGeom>
          <a:noFill/>
        </p:spPr>
        <p:txBody>
          <a:bodyPr wrap="none" rtlCol="0">
            <a:spAutoFit/>
          </a:bodyPr>
          <a:lstStyle/>
          <a:p>
            <a:r>
              <a:rPr lang="es-AR" sz="2400" dirty="0"/>
              <a:t>Veamos cómo influye el valor de </a:t>
            </a:r>
            <a:r>
              <a:rPr lang="es-AR" sz="2400" dirty="0">
                <a:sym typeface="Symbol" panose="05050102010706020507" pitchFamily="18" charset="2"/>
              </a:rPr>
              <a:t> </a:t>
            </a:r>
            <a:endParaRPr lang="es-AR" sz="2400" dirty="0"/>
          </a:p>
        </p:txBody>
      </p:sp>
      <p:pic>
        <p:nvPicPr>
          <p:cNvPr id="4" name="Imagen 3">
            <a:extLst>
              <a:ext uri="{FF2B5EF4-FFF2-40B4-BE49-F238E27FC236}">
                <a16:creationId xmlns:a16="http://schemas.microsoft.com/office/drawing/2014/main" id="{41F61FF8-65DC-9892-CD67-CE36839D9A34}"/>
              </a:ext>
            </a:extLst>
          </p:cNvPr>
          <p:cNvPicPr>
            <a:picLocks noChangeAspect="1"/>
          </p:cNvPicPr>
          <p:nvPr/>
        </p:nvPicPr>
        <p:blipFill>
          <a:blip r:embed="rId3"/>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26879D56-B1A3-F969-D85C-89FE510FCC39}"/>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90477223-53E8-E025-BFAA-370DB8227931}"/>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36892B8A-B0E1-1B5B-4A4B-9B783E3EF2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0D17AE37-69DF-2027-D80F-EBE5EDE45B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0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462543" y="1176912"/>
            <a:ext cx="6889687" cy="5320448"/>
          </a:xfrm>
          <a:prstGeom prst="rect">
            <a:avLst/>
          </a:prstGeom>
        </p:spPr>
      </p:pic>
      <p:pic>
        <p:nvPicPr>
          <p:cNvPr id="2" name="Imagen 1">
            <a:extLst>
              <a:ext uri="{FF2B5EF4-FFF2-40B4-BE49-F238E27FC236}">
                <a16:creationId xmlns:a16="http://schemas.microsoft.com/office/drawing/2014/main" id="{B56AB329-C4FE-630A-1EF2-8DF6E46E59CC}"/>
              </a:ext>
            </a:extLst>
          </p:cNvPr>
          <p:cNvPicPr>
            <a:picLocks noChangeAspect="1"/>
          </p:cNvPicPr>
          <p:nvPr/>
        </p:nvPicPr>
        <p:blipFill>
          <a:blip r:embed="rId3"/>
          <a:stretch>
            <a:fillRect/>
          </a:stretch>
        </p:blipFill>
        <p:spPr>
          <a:xfrm>
            <a:off x="209369" y="55595"/>
            <a:ext cx="693630" cy="657312"/>
          </a:xfrm>
          <a:prstGeom prst="rect">
            <a:avLst/>
          </a:prstGeom>
        </p:spPr>
      </p:pic>
      <p:sp>
        <p:nvSpPr>
          <p:cNvPr id="3" name="CuadroTexto 2">
            <a:extLst>
              <a:ext uri="{FF2B5EF4-FFF2-40B4-BE49-F238E27FC236}">
                <a16:creationId xmlns:a16="http://schemas.microsoft.com/office/drawing/2014/main" id="{B20FBA27-1C33-A547-695F-79DDE3E6C098}"/>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4" name="Conector recto 3">
            <a:extLst>
              <a:ext uri="{FF2B5EF4-FFF2-40B4-BE49-F238E27FC236}">
                <a16:creationId xmlns:a16="http://schemas.microsoft.com/office/drawing/2014/main" id="{EF62B20B-02CC-A86E-9879-1908A6E94308}"/>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4" descr="CCT LOGO | CONICET Salta-Jujuy">
            <a:extLst>
              <a:ext uri="{FF2B5EF4-FFF2-40B4-BE49-F238E27FC236}">
                <a16:creationId xmlns:a16="http://schemas.microsoft.com/office/drawing/2014/main" id="{0B97398B-54DF-7821-30FA-BE168064D6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50 años del escudo de la UNSa y la permanencia del sentir ...">
            <a:extLst>
              <a:ext uri="{FF2B5EF4-FFF2-40B4-BE49-F238E27FC236}">
                <a16:creationId xmlns:a16="http://schemas.microsoft.com/office/drawing/2014/main" id="{AAB1FAFE-E995-63EB-0F2F-BEE0919189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41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12565" y="809369"/>
            <a:ext cx="2619115" cy="461665"/>
          </a:xfrm>
          <a:prstGeom prst="rect">
            <a:avLst/>
          </a:prstGeom>
          <a:noFill/>
        </p:spPr>
        <p:txBody>
          <a:bodyPr wrap="none" rtlCol="0">
            <a:spAutoFit/>
          </a:bodyPr>
          <a:lstStyle/>
          <a:p>
            <a:r>
              <a:rPr lang="es-AR" sz="2400" dirty="0"/>
              <a:t>Modelo SPECTRAL2</a:t>
            </a:r>
          </a:p>
        </p:txBody>
      </p:sp>
      <p:sp>
        <p:nvSpPr>
          <p:cNvPr id="3" name="CuadroTexto 2"/>
          <p:cNvSpPr txBox="1"/>
          <p:nvPr/>
        </p:nvSpPr>
        <p:spPr>
          <a:xfrm>
            <a:off x="112565" y="1148770"/>
            <a:ext cx="12079436" cy="1477328"/>
          </a:xfrm>
          <a:prstGeom prst="rect">
            <a:avLst/>
          </a:prstGeom>
          <a:noFill/>
        </p:spPr>
        <p:txBody>
          <a:bodyPr wrap="square" rtlCol="0">
            <a:spAutoFit/>
          </a:bodyPr>
          <a:lstStyle/>
          <a:p>
            <a:pPr marL="285750" indent="-285750">
              <a:buFont typeface="Arial" panose="020B0604020202020204" pitchFamily="34" charset="0"/>
              <a:buChar char="•"/>
            </a:pPr>
            <a:r>
              <a:rPr lang="es-AR" dirty="0"/>
              <a:t>Desarrollado por Bird y </a:t>
            </a:r>
            <a:r>
              <a:rPr lang="es-AR" dirty="0" err="1"/>
              <a:t>Riordan</a:t>
            </a:r>
            <a:r>
              <a:rPr lang="es-AR" dirty="0"/>
              <a:t> (1986) “</a:t>
            </a:r>
            <a:r>
              <a:rPr lang="en-US" dirty="0"/>
              <a:t>Simple Solar Spectral Model for Direct and Diffuse Irradiance on Horizontal and Tilted Planes at the Earth's Surface for Cloudless Atmospheres” Journal of Climate and Applied Meteorology 25, pp 87-97</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s-AR" dirty="0"/>
              <a:t>Basado en el trabajo de </a:t>
            </a:r>
            <a:r>
              <a:rPr lang="es-AR" dirty="0" err="1"/>
              <a:t>Leckner</a:t>
            </a:r>
            <a:r>
              <a:rPr lang="es-AR" dirty="0"/>
              <a:t> (1978) “</a:t>
            </a:r>
            <a:r>
              <a:rPr lang="en-US" dirty="0"/>
              <a:t>The spectral distribution of solar radiation at the earth's surface—elements of a model” Solar Energy 20(2), pp 143-150</a:t>
            </a:r>
            <a:endParaRPr lang="es-AR" dirty="0"/>
          </a:p>
        </p:txBody>
      </p:sp>
      <mc:AlternateContent xmlns:mc="http://schemas.openxmlformats.org/markup-compatibility/2006" xmlns:a14="http://schemas.microsoft.com/office/drawing/2010/main">
        <mc:Choice Requires="a14">
          <p:sp>
            <p:nvSpPr>
              <p:cNvPr id="10" name="CuadroTexto 9"/>
              <p:cNvSpPr txBox="1"/>
              <p:nvPr/>
            </p:nvSpPr>
            <p:spPr>
              <a:xfrm>
                <a:off x="3248167" y="2908005"/>
                <a:ext cx="6043514" cy="5990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3600" i="1" smtClean="0">
                              <a:latin typeface="Cambria Math" panose="02040503050406030204" pitchFamily="18" charset="0"/>
                            </a:rPr>
                          </m:ctrlPr>
                        </m:sSubPr>
                        <m:e>
                          <m:r>
                            <a:rPr lang="es-AR" sz="3600" b="0" i="1" smtClean="0">
                              <a:latin typeface="Cambria Math" panose="02040503050406030204" pitchFamily="18" charset="0"/>
                            </a:rPr>
                            <m:t>𝑇</m:t>
                          </m:r>
                        </m:e>
                        <m:sub>
                          <m:r>
                            <a:rPr lang="es-AR" sz="3600" b="0" i="1" smtClean="0">
                              <a:latin typeface="Cambria Math" panose="02040503050406030204" pitchFamily="18" charset="0"/>
                            </a:rPr>
                            <m:t>𝑅𝑎𝑦𝑙𝑒𝑖𝑔h</m:t>
                          </m:r>
                        </m:sub>
                      </m:sSub>
                      <m:r>
                        <a:rPr lang="es-AR" sz="3600" b="0" i="1" smtClean="0">
                          <a:latin typeface="Cambria Math" panose="02040503050406030204" pitchFamily="18" charset="0"/>
                        </a:rPr>
                        <m:t>=</m:t>
                      </m:r>
                      <m:sSub>
                        <m:sSubPr>
                          <m:ctrlPr>
                            <a:rPr lang="es-AR" sz="3600" b="0" i="1" smtClean="0">
                              <a:latin typeface="Cambria Math" panose="02040503050406030204" pitchFamily="18" charset="0"/>
                            </a:rPr>
                          </m:ctrlPr>
                        </m:sSubPr>
                        <m:e>
                          <m:r>
                            <a:rPr lang="es-AR" sz="3600" b="0" i="1" smtClean="0">
                              <a:latin typeface="Cambria Math" panose="02040503050406030204" pitchFamily="18" charset="0"/>
                            </a:rPr>
                            <m:t>𝑇</m:t>
                          </m:r>
                        </m:e>
                        <m:sub>
                          <m:r>
                            <a:rPr lang="es-AR" sz="3600" b="0" i="1" smtClean="0">
                              <a:latin typeface="Cambria Math" panose="02040503050406030204" pitchFamily="18" charset="0"/>
                            </a:rPr>
                            <m:t>𝑅𝑎𝑦𝑙𝑒𝑖𝑔h</m:t>
                          </m:r>
                        </m:sub>
                      </m:sSub>
                      <m:r>
                        <a:rPr lang="es-AR" sz="3600" b="0" i="1" smtClean="0">
                          <a:latin typeface="Cambria Math" panose="02040503050406030204" pitchFamily="18" charset="0"/>
                        </a:rPr>
                        <m:t>(</m:t>
                      </m:r>
                      <m:sSub>
                        <m:sSubPr>
                          <m:ctrlPr>
                            <a:rPr lang="es-AR" sz="3600" b="0" i="1" smtClean="0">
                              <a:latin typeface="Cambria Math" panose="02040503050406030204" pitchFamily="18" charset="0"/>
                            </a:rPr>
                          </m:ctrlPr>
                        </m:sSubPr>
                        <m:e>
                          <m:r>
                            <a:rPr lang="es-AR" sz="3600" b="0" i="1" smtClean="0">
                              <a:latin typeface="Cambria Math" panose="02040503050406030204" pitchFamily="18" charset="0"/>
                            </a:rPr>
                            <m:t>𝑚</m:t>
                          </m:r>
                        </m:e>
                        <m:sub>
                          <m:r>
                            <a:rPr lang="es-AR" sz="3600" b="0" i="1" smtClean="0">
                              <a:latin typeface="Cambria Math" panose="02040503050406030204" pitchFamily="18" charset="0"/>
                            </a:rPr>
                            <m:t>0</m:t>
                          </m:r>
                        </m:sub>
                      </m:sSub>
                      <m:r>
                        <a:rPr lang="es-AR" sz="3600" b="0" i="1" smtClean="0">
                          <a:latin typeface="Cambria Math" panose="02040503050406030204" pitchFamily="18" charset="0"/>
                        </a:rPr>
                        <m:t>,</m:t>
                      </m:r>
                      <m:r>
                        <a:rPr lang="es-AR" sz="3600" b="0" i="1" smtClean="0">
                          <a:latin typeface="Cambria Math" panose="02040503050406030204" pitchFamily="18" charset="0"/>
                        </a:rPr>
                        <m:t>𝑝</m:t>
                      </m:r>
                      <m:r>
                        <a:rPr lang="es-AR" sz="3600" b="0" i="1" smtClean="0">
                          <a:latin typeface="Cambria Math" panose="02040503050406030204" pitchFamily="18" charset="0"/>
                        </a:rPr>
                        <m:t>,</m:t>
                      </m:r>
                      <m:r>
                        <a:rPr lang="es-AR" sz="3600" b="0" i="1" smtClean="0">
                          <a:latin typeface="Cambria Math" panose="02040503050406030204" pitchFamily="18" charset="0"/>
                          <a:ea typeface="Cambria Math" panose="02040503050406030204" pitchFamily="18" charset="0"/>
                        </a:rPr>
                        <m:t>𝜆</m:t>
                      </m:r>
                      <m:r>
                        <a:rPr lang="es-AR" sz="3600" b="0" i="1" smtClean="0">
                          <a:latin typeface="Cambria Math" panose="02040503050406030204" pitchFamily="18" charset="0"/>
                          <a:ea typeface="Cambria Math" panose="02040503050406030204" pitchFamily="18" charset="0"/>
                        </a:rPr>
                        <m:t>)</m:t>
                      </m:r>
                    </m:oMath>
                  </m:oMathPara>
                </a14:m>
                <a:endParaRPr lang="es-AR" sz="3600"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3248167" y="2908005"/>
                <a:ext cx="6043514" cy="599075"/>
              </a:xfrm>
              <a:prstGeom prst="rect">
                <a:avLst/>
              </a:prstGeom>
              <a:blipFill rotWithShape="0">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2" name="CuadroTexto 11"/>
              <p:cNvSpPr txBox="1"/>
              <p:nvPr/>
            </p:nvSpPr>
            <p:spPr>
              <a:xfrm>
                <a:off x="3248167" y="3659456"/>
                <a:ext cx="393498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3600" i="1" smtClean="0">
                              <a:latin typeface="Cambria Math" panose="02040503050406030204" pitchFamily="18" charset="0"/>
                            </a:rPr>
                          </m:ctrlPr>
                        </m:sSubPr>
                        <m:e>
                          <m:r>
                            <a:rPr lang="es-AR" sz="3600" b="0" i="1" smtClean="0">
                              <a:latin typeface="Cambria Math" panose="02040503050406030204" pitchFamily="18" charset="0"/>
                            </a:rPr>
                            <m:t>𝑇</m:t>
                          </m:r>
                        </m:e>
                        <m:sub>
                          <m:r>
                            <a:rPr lang="es-AR" sz="3600" b="0" i="1" smtClean="0">
                              <a:latin typeface="Cambria Math" panose="02040503050406030204" pitchFamily="18" charset="0"/>
                            </a:rPr>
                            <m:t>𝑎</m:t>
                          </m:r>
                        </m:sub>
                      </m:sSub>
                      <m:r>
                        <a:rPr lang="es-AR" sz="3600" b="0" i="1" smtClean="0">
                          <a:latin typeface="Cambria Math" panose="02040503050406030204" pitchFamily="18" charset="0"/>
                        </a:rPr>
                        <m:t>=</m:t>
                      </m:r>
                      <m:sSub>
                        <m:sSubPr>
                          <m:ctrlPr>
                            <a:rPr lang="es-AR" sz="3600" b="0" i="1" smtClean="0">
                              <a:latin typeface="Cambria Math" panose="02040503050406030204" pitchFamily="18" charset="0"/>
                            </a:rPr>
                          </m:ctrlPr>
                        </m:sSubPr>
                        <m:e>
                          <m:r>
                            <a:rPr lang="es-AR" sz="3600" b="0" i="1" smtClean="0">
                              <a:latin typeface="Cambria Math" panose="02040503050406030204" pitchFamily="18" charset="0"/>
                            </a:rPr>
                            <m:t>𝑇</m:t>
                          </m:r>
                        </m:e>
                        <m:sub>
                          <m:r>
                            <a:rPr lang="es-AR" sz="3600" b="0" i="1" smtClean="0">
                              <a:latin typeface="Cambria Math" panose="02040503050406030204" pitchFamily="18" charset="0"/>
                            </a:rPr>
                            <m:t>𝑎</m:t>
                          </m:r>
                        </m:sub>
                      </m:sSub>
                      <m:r>
                        <a:rPr lang="es-AR" sz="3600" b="0" i="1" smtClean="0">
                          <a:latin typeface="Cambria Math" panose="02040503050406030204" pitchFamily="18" charset="0"/>
                        </a:rPr>
                        <m:t>(</m:t>
                      </m:r>
                      <m:sSub>
                        <m:sSubPr>
                          <m:ctrlPr>
                            <a:rPr lang="es-AR" sz="3600" b="0" i="1" smtClean="0">
                              <a:latin typeface="Cambria Math" panose="02040503050406030204" pitchFamily="18" charset="0"/>
                            </a:rPr>
                          </m:ctrlPr>
                        </m:sSubPr>
                        <m:e>
                          <m:r>
                            <a:rPr lang="es-AR" sz="3600" b="0" i="1" smtClean="0">
                              <a:latin typeface="Cambria Math" panose="02040503050406030204" pitchFamily="18" charset="0"/>
                            </a:rPr>
                            <m:t>𝑚</m:t>
                          </m:r>
                        </m:e>
                        <m:sub>
                          <m:r>
                            <a:rPr lang="es-AR" sz="3600" b="0" i="1" smtClean="0">
                              <a:latin typeface="Cambria Math" panose="02040503050406030204" pitchFamily="18" charset="0"/>
                            </a:rPr>
                            <m:t>0</m:t>
                          </m:r>
                        </m:sub>
                      </m:sSub>
                      <m:r>
                        <a:rPr lang="es-AR" sz="3600" b="0" i="1" smtClean="0">
                          <a:latin typeface="Cambria Math" panose="02040503050406030204" pitchFamily="18" charset="0"/>
                        </a:rPr>
                        <m:t>,</m:t>
                      </m:r>
                      <m:r>
                        <a:rPr lang="es-AR" sz="3600" b="0" i="1" smtClean="0">
                          <a:latin typeface="Cambria Math" panose="02040503050406030204" pitchFamily="18" charset="0"/>
                          <a:ea typeface="Cambria Math" panose="02040503050406030204" pitchFamily="18" charset="0"/>
                        </a:rPr>
                        <m:t>𝛼</m:t>
                      </m:r>
                      <m:r>
                        <a:rPr lang="es-AR" sz="3600" b="0" i="1" smtClean="0">
                          <a:latin typeface="Cambria Math" panose="02040503050406030204" pitchFamily="18" charset="0"/>
                          <a:ea typeface="Cambria Math" panose="02040503050406030204" pitchFamily="18" charset="0"/>
                        </a:rPr>
                        <m:t>,</m:t>
                      </m:r>
                      <m:r>
                        <a:rPr lang="es-AR" sz="3600" b="0" i="1" smtClean="0">
                          <a:latin typeface="Cambria Math" panose="02040503050406030204" pitchFamily="18" charset="0"/>
                          <a:ea typeface="Cambria Math" panose="02040503050406030204" pitchFamily="18" charset="0"/>
                        </a:rPr>
                        <m:t>𝛽</m:t>
                      </m:r>
                      <m:r>
                        <a:rPr lang="es-AR" sz="3600" b="0" i="1" smtClean="0">
                          <a:latin typeface="Cambria Math" panose="02040503050406030204" pitchFamily="18" charset="0"/>
                        </a:rPr>
                        <m:t>,</m:t>
                      </m:r>
                      <m:r>
                        <a:rPr lang="es-AR" sz="3600" b="0" i="1" smtClean="0">
                          <a:latin typeface="Cambria Math" panose="02040503050406030204" pitchFamily="18" charset="0"/>
                          <a:ea typeface="Cambria Math" panose="02040503050406030204" pitchFamily="18" charset="0"/>
                        </a:rPr>
                        <m:t>𝜆</m:t>
                      </m:r>
                      <m:r>
                        <a:rPr lang="es-AR" sz="3600" b="0" i="1" smtClean="0">
                          <a:latin typeface="Cambria Math" panose="02040503050406030204" pitchFamily="18" charset="0"/>
                          <a:ea typeface="Cambria Math" panose="02040503050406030204" pitchFamily="18" charset="0"/>
                        </a:rPr>
                        <m:t>)</m:t>
                      </m:r>
                    </m:oMath>
                  </m:oMathPara>
                </a14:m>
                <a:endParaRPr lang="es-AR" sz="3600"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3248167" y="3659456"/>
                <a:ext cx="3934988" cy="553998"/>
              </a:xfrm>
              <a:prstGeom prst="rect">
                <a:avLst/>
              </a:prstGeom>
              <a:blipFill rotWithShape="0">
                <a:blip r:embed="rId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3" name="CuadroTexto 12"/>
              <p:cNvSpPr txBox="1"/>
              <p:nvPr/>
            </p:nvSpPr>
            <p:spPr>
              <a:xfrm>
                <a:off x="3248167" y="4353069"/>
                <a:ext cx="422808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3600" i="1" smtClean="0">
                              <a:latin typeface="Cambria Math" panose="02040503050406030204" pitchFamily="18" charset="0"/>
                            </a:rPr>
                          </m:ctrlPr>
                        </m:sSubPr>
                        <m:e>
                          <m:r>
                            <a:rPr lang="es-AR" sz="3600" b="0" i="1" smtClean="0">
                              <a:latin typeface="Cambria Math" panose="02040503050406030204" pitchFamily="18" charset="0"/>
                            </a:rPr>
                            <m:t>𝑇</m:t>
                          </m:r>
                        </m:e>
                        <m:sub>
                          <m:r>
                            <a:rPr lang="es-AR" sz="3600" b="0" i="1" smtClean="0">
                              <a:latin typeface="Cambria Math" panose="02040503050406030204" pitchFamily="18" charset="0"/>
                            </a:rPr>
                            <m:t>𝑖</m:t>
                          </m:r>
                        </m:sub>
                      </m:sSub>
                      <m:r>
                        <a:rPr lang="es-AR" sz="3600" b="0" i="1" smtClean="0">
                          <a:latin typeface="Cambria Math" panose="02040503050406030204" pitchFamily="18" charset="0"/>
                        </a:rPr>
                        <m:t>=</m:t>
                      </m:r>
                      <m:sSub>
                        <m:sSubPr>
                          <m:ctrlPr>
                            <a:rPr lang="es-AR" sz="3600" b="0" i="1" smtClean="0">
                              <a:latin typeface="Cambria Math" panose="02040503050406030204" pitchFamily="18" charset="0"/>
                            </a:rPr>
                          </m:ctrlPr>
                        </m:sSubPr>
                        <m:e>
                          <m:r>
                            <a:rPr lang="es-AR" sz="3600" b="0" i="1" smtClean="0">
                              <a:latin typeface="Cambria Math" panose="02040503050406030204" pitchFamily="18" charset="0"/>
                            </a:rPr>
                            <m:t>𝑇</m:t>
                          </m:r>
                        </m:e>
                        <m:sub>
                          <m:r>
                            <a:rPr lang="es-AR" sz="3600" b="0" i="1" smtClean="0">
                              <a:latin typeface="Cambria Math" panose="02040503050406030204" pitchFamily="18" charset="0"/>
                            </a:rPr>
                            <m:t>𝑖</m:t>
                          </m:r>
                        </m:sub>
                      </m:sSub>
                      <m:r>
                        <a:rPr lang="es-AR" sz="3600" b="0" i="1" smtClean="0">
                          <a:latin typeface="Cambria Math" panose="02040503050406030204" pitchFamily="18" charset="0"/>
                        </a:rPr>
                        <m:t>(</m:t>
                      </m:r>
                      <m:sSub>
                        <m:sSubPr>
                          <m:ctrlPr>
                            <a:rPr lang="es-AR" sz="3600" b="0" i="1" smtClean="0">
                              <a:latin typeface="Cambria Math" panose="02040503050406030204" pitchFamily="18" charset="0"/>
                            </a:rPr>
                          </m:ctrlPr>
                        </m:sSubPr>
                        <m:e>
                          <m:r>
                            <a:rPr lang="es-AR" sz="3600" b="0" i="1" smtClean="0">
                              <a:latin typeface="Cambria Math" panose="02040503050406030204" pitchFamily="18" charset="0"/>
                            </a:rPr>
                            <m:t>𝑚</m:t>
                          </m:r>
                        </m:e>
                        <m:sub>
                          <m:r>
                            <a:rPr lang="es-AR" sz="3600" b="0" i="1" smtClean="0">
                              <a:latin typeface="Cambria Math" panose="02040503050406030204" pitchFamily="18" charset="0"/>
                            </a:rPr>
                            <m:t>0</m:t>
                          </m:r>
                          <m:r>
                            <a:rPr lang="es-AR" sz="3600" b="0" i="1" smtClean="0">
                              <a:latin typeface="Cambria Math" panose="02040503050406030204" pitchFamily="18" charset="0"/>
                            </a:rPr>
                            <m:t>𝑖</m:t>
                          </m:r>
                        </m:sub>
                      </m:sSub>
                      <m:r>
                        <a:rPr lang="es-AR" sz="3600" b="0" i="1" smtClean="0">
                          <a:latin typeface="Cambria Math" panose="02040503050406030204" pitchFamily="18" charset="0"/>
                        </a:rPr>
                        <m:t>,</m:t>
                      </m:r>
                      <m:sSub>
                        <m:sSubPr>
                          <m:ctrlPr>
                            <a:rPr lang="es-AR" sz="3600" b="0" i="1" smtClean="0">
                              <a:latin typeface="Cambria Math" panose="02040503050406030204" pitchFamily="18" charset="0"/>
                            </a:rPr>
                          </m:ctrlPr>
                        </m:sSubPr>
                        <m:e>
                          <m:r>
                            <a:rPr lang="es-AR" sz="3600" b="0" i="1" smtClean="0">
                              <a:latin typeface="Cambria Math" panose="02040503050406030204" pitchFamily="18" charset="0"/>
                            </a:rPr>
                            <m:t>𝑥</m:t>
                          </m:r>
                        </m:e>
                        <m:sub>
                          <m:r>
                            <a:rPr lang="es-AR" sz="3600" b="0" i="1" smtClean="0">
                              <a:latin typeface="Cambria Math" panose="02040503050406030204" pitchFamily="18" charset="0"/>
                            </a:rPr>
                            <m:t>𝑖</m:t>
                          </m:r>
                        </m:sub>
                      </m:sSub>
                      <m:r>
                        <a:rPr lang="es-AR" sz="3600" b="0" i="1" smtClean="0">
                          <a:latin typeface="Cambria Math" panose="02040503050406030204" pitchFamily="18" charset="0"/>
                        </a:rPr>
                        <m:t>,</m:t>
                      </m:r>
                      <m:r>
                        <a:rPr lang="es-AR" sz="3600" b="0" i="1" smtClean="0">
                          <a:latin typeface="Cambria Math" panose="02040503050406030204" pitchFamily="18" charset="0"/>
                        </a:rPr>
                        <m:t>𝐴</m:t>
                      </m:r>
                      <m:d>
                        <m:dPr>
                          <m:ctrlPr>
                            <a:rPr lang="es-AR" sz="3600" b="0" i="1" smtClean="0">
                              <a:latin typeface="Cambria Math" panose="02040503050406030204" pitchFamily="18" charset="0"/>
                            </a:rPr>
                          </m:ctrlPr>
                        </m:dPr>
                        <m:e>
                          <m:r>
                            <a:rPr lang="es-AR" sz="3600" b="0" i="1" smtClean="0">
                              <a:latin typeface="Cambria Math" panose="02040503050406030204" pitchFamily="18" charset="0"/>
                              <a:ea typeface="Cambria Math" panose="02040503050406030204" pitchFamily="18" charset="0"/>
                            </a:rPr>
                            <m:t>𝜆</m:t>
                          </m:r>
                        </m:e>
                      </m:d>
                      <m:r>
                        <a:rPr lang="es-AR" sz="3600" b="0" i="1" smtClean="0">
                          <a:latin typeface="Cambria Math" panose="02040503050406030204" pitchFamily="18" charset="0"/>
                          <a:ea typeface="Cambria Math" panose="02040503050406030204" pitchFamily="18" charset="0"/>
                        </a:rPr>
                        <m:t>)</m:t>
                      </m:r>
                    </m:oMath>
                  </m:oMathPara>
                </a14:m>
                <a:endParaRPr lang="es-AR" sz="3600" dirty="0"/>
              </a:p>
            </p:txBody>
          </p:sp>
        </mc:Choice>
        <mc:Fallback xmlns="">
          <p:sp>
            <p:nvSpPr>
              <p:cNvPr id="13" name="CuadroTexto 12"/>
              <p:cNvSpPr txBox="1">
                <a:spLocks noRot="1" noChangeAspect="1" noMove="1" noResize="1" noEditPoints="1" noAdjustHandles="1" noChangeArrowheads="1" noChangeShapeType="1" noTextEdit="1"/>
              </p:cNvSpPr>
              <p:nvPr/>
            </p:nvSpPr>
            <p:spPr>
              <a:xfrm>
                <a:off x="3248167" y="4353069"/>
                <a:ext cx="4228081" cy="553998"/>
              </a:xfrm>
              <a:prstGeom prst="rect">
                <a:avLst/>
              </a:prstGeom>
              <a:blipFill rotWithShape="0">
                <a:blip r:embed="rId4"/>
                <a:stretch>
                  <a:fillRect/>
                </a:stretch>
              </a:blipFill>
            </p:spPr>
            <p:txBody>
              <a:bodyPr/>
              <a:lstStyle/>
              <a:p>
                <a:r>
                  <a:rPr lang="es-AR">
                    <a:noFill/>
                  </a:rPr>
                  <a:t> </a:t>
                </a:r>
              </a:p>
            </p:txBody>
          </p:sp>
        </mc:Fallback>
      </mc:AlternateContent>
      <p:sp>
        <p:nvSpPr>
          <p:cNvPr id="14" name="CuadroTexto 13"/>
          <p:cNvSpPr txBox="1"/>
          <p:nvPr/>
        </p:nvSpPr>
        <p:spPr>
          <a:xfrm>
            <a:off x="7875241" y="4445402"/>
            <a:ext cx="1843133" cy="369332"/>
          </a:xfrm>
          <a:prstGeom prst="rect">
            <a:avLst/>
          </a:prstGeom>
          <a:noFill/>
        </p:spPr>
        <p:txBody>
          <a:bodyPr wrap="none" rtlCol="0">
            <a:spAutoFit/>
          </a:bodyPr>
          <a:lstStyle/>
          <a:p>
            <a:r>
              <a:rPr lang="es-AR" dirty="0"/>
              <a:t>donde i = O</a:t>
            </a:r>
            <a:r>
              <a:rPr lang="es-AR" baseline="-25000" dirty="0"/>
              <a:t>3</a:t>
            </a:r>
            <a:r>
              <a:rPr lang="es-AR" dirty="0"/>
              <a:t>, g, w</a:t>
            </a:r>
          </a:p>
        </p:txBody>
      </p:sp>
      <mc:AlternateContent xmlns:mc="http://schemas.openxmlformats.org/markup-compatibility/2006" xmlns:a14="http://schemas.microsoft.com/office/drawing/2010/main">
        <mc:Choice Requires="a14">
          <p:sp>
            <p:nvSpPr>
              <p:cNvPr id="16" name="CuadroTexto 15"/>
              <p:cNvSpPr txBox="1"/>
              <p:nvPr/>
            </p:nvSpPr>
            <p:spPr>
              <a:xfrm>
                <a:off x="3193256" y="5255655"/>
                <a:ext cx="58115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800" i="1" smtClean="0">
                              <a:latin typeface="Cambria Math" panose="02040503050406030204" pitchFamily="18" charset="0"/>
                            </a:rPr>
                          </m:ctrlPr>
                        </m:sSubPr>
                        <m:e>
                          <m:r>
                            <a:rPr lang="es-AR" sz="2800" b="0" i="1" smtClean="0">
                              <a:latin typeface="Cambria Math" panose="02040503050406030204" pitchFamily="18" charset="0"/>
                            </a:rPr>
                            <m:t>𝑚</m:t>
                          </m:r>
                        </m:e>
                        <m:sub>
                          <m:r>
                            <a:rPr lang="es-AR" sz="2800" b="0" i="1" smtClean="0">
                              <a:latin typeface="Cambria Math" panose="02040503050406030204" pitchFamily="18" charset="0"/>
                            </a:rPr>
                            <m:t>𝑜𝑖</m:t>
                          </m:r>
                        </m:sub>
                      </m:sSub>
                      <m:r>
                        <a:rPr lang="es-AR" sz="2800" b="0" i="1" smtClean="0">
                          <a:latin typeface="Cambria Math" panose="02040503050406030204" pitchFamily="18" charset="0"/>
                        </a:rPr>
                        <m:t>=</m:t>
                      </m:r>
                      <m:sSup>
                        <m:sSupPr>
                          <m:ctrlPr>
                            <a:rPr lang="es-AR" sz="2800" b="0" i="1" smtClean="0">
                              <a:latin typeface="Cambria Math" panose="02040503050406030204" pitchFamily="18" charset="0"/>
                            </a:rPr>
                          </m:ctrlPr>
                        </m:sSupPr>
                        <m:e>
                          <m:d>
                            <m:dPr>
                              <m:begChr m:val="["/>
                              <m:endChr m:val="]"/>
                              <m:ctrlPr>
                                <a:rPr lang="es-AR" sz="2800" b="0" i="1" smtClean="0">
                                  <a:latin typeface="Cambria Math" panose="02040503050406030204" pitchFamily="18" charset="0"/>
                                </a:rPr>
                              </m:ctrlPr>
                            </m:dPr>
                            <m:e>
                              <m:func>
                                <m:funcPr>
                                  <m:ctrlPr>
                                    <a:rPr lang="es-AR" sz="2800" b="0" i="1" smtClean="0">
                                      <a:latin typeface="Cambria Math" panose="02040503050406030204" pitchFamily="18" charset="0"/>
                                    </a:rPr>
                                  </m:ctrlPr>
                                </m:funcPr>
                                <m:fName>
                                  <m:r>
                                    <m:rPr>
                                      <m:sty m:val="p"/>
                                    </m:rPr>
                                    <a:rPr lang="es-AR" sz="2800" b="0" i="0" smtClean="0">
                                      <a:latin typeface="Cambria Math" panose="02040503050406030204" pitchFamily="18" charset="0"/>
                                    </a:rPr>
                                    <m:t>cos</m:t>
                                  </m:r>
                                </m:fName>
                                <m:e>
                                  <m:r>
                                    <a:rPr lang="es-AR" sz="2800" b="0" i="1" smtClean="0">
                                      <a:latin typeface="Cambria Math" panose="02040503050406030204" pitchFamily="18" charset="0"/>
                                      <a:ea typeface="Cambria Math" panose="02040503050406030204" pitchFamily="18" charset="0"/>
                                    </a:rPr>
                                    <m:t>𝜃</m:t>
                                  </m:r>
                                  <m:r>
                                    <a:rPr lang="es-AR" sz="2800" b="0" i="1" smtClean="0">
                                      <a:latin typeface="Cambria Math" panose="02040503050406030204" pitchFamily="18" charset="0"/>
                                      <a:ea typeface="Cambria Math" panose="02040503050406030204" pitchFamily="18" charset="0"/>
                                    </a:rPr>
                                    <m:t>+</m:t>
                                  </m:r>
                                  <m:sSub>
                                    <m:sSubPr>
                                      <m:ctrlPr>
                                        <a:rPr lang="es-AR" sz="2800" b="0" i="1" smtClean="0">
                                          <a:latin typeface="Cambria Math" panose="02040503050406030204" pitchFamily="18" charset="0"/>
                                          <a:ea typeface="Cambria Math" panose="02040503050406030204" pitchFamily="18" charset="0"/>
                                        </a:rPr>
                                      </m:ctrlPr>
                                    </m:sSubPr>
                                    <m:e>
                                      <m:r>
                                        <a:rPr lang="es-AR" sz="2800" b="0" i="1" smtClean="0">
                                          <a:latin typeface="Cambria Math" panose="02040503050406030204" pitchFamily="18" charset="0"/>
                                          <a:ea typeface="Cambria Math" panose="02040503050406030204" pitchFamily="18" charset="0"/>
                                        </a:rPr>
                                        <m:t>𝑎</m:t>
                                      </m:r>
                                    </m:e>
                                    <m:sub>
                                      <m:r>
                                        <a:rPr lang="es-AR" sz="2800" b="0" i="1" smtClean="0">
                                          <a:latin typeface="Cambria Math" panose="02040503050406030204" pitchFamily="18" charset="0"/>
                                          <a:ea typeface="Cambria Math" panose="02040503050406030204" pitchFamily="18" charset="0"/>
                                        </a:rPr>
                                        <m:t>1</m:t>
                                      </m:r>
                                      <m:r>
                                        <a:rPr lang="es-AR" sz="2800" b="0" i="1" smtClean="0">
                                          <a:latin typeface="Cambria Math" panose="02040503050406030204" pitchFamily="18" charset="0"/>
                                          <a:ea typeface="Cambria Math" panose="02040503050406030204" pitchFamily="18" charset="0"/>
                                        </a:rPr>
                                        <m:t>𝑖</m:t>
                                      </m:r>
                                    </m:sub>
                                  </m:sSub>
                                  <m:sSup>
                                    <m:sSupPr>
                                      <m:ctrlPr>
                                        <a:rPr lang="es-AR" sz="2800" b="0" i="1" smtClean="0">
                                          <a:latin typeface="Cambria Math" panose="02040503050406030204" pitchFamily="18" charset="0"/>
                                          <a:ea typeface="Cambria Math" panose="02040503050406030204" pitchFamily="18" charset="0"/>
                                        </a:rPr>
                                      </m:ctrlPr>
                                    </m:sSupPr>
                                    <m:e>
                                      <m:r>
                                        <a:rPr lang="es-AR" sz="2800" b="0" i="1" smtClean="0">
                                          <a:latin typeface="Cambria Math" panose="02040503050406030204" pitchFamily="18" charset="0"/>
                                          <a:ea typeface="Cambria Math" panose="02040503050406030204" pitchFamily="18" charset="0"/>
                                        </a:rPr>
                                        <m:t>𝜃</m:t>
                                      </m:r>
                                    </m:e>
                                    <m:sup>
                                      <m:sSub>
                                        <m:sSubPr>
                                          <m:ctrlPr>
                                            <a:rPr lang="es-AR" sz="2800" b="0" i="1" smtClean="0">
                                              <a:latin typeface="Cambria Math" panose="02040503050406030204" pitchFamily="18" charset="0"/>
                                              <a:ea typeface="Cambria Math" panose="02040503050406030204" pitchFamily="18" charset="0"/>
                                            </a:rPr>
                                          </m:ctrlPr>
                                        </m:sSubPr>
                                        <m:e>
                                          <m:r>
                                            <a:rPr lang="es-AR" sz="2800" b="0" i="1" smtClean="0">
                                              <a:latin typeface="Cambria Math" panose="02040503050406030204" pitchFamily="18" charset="0"/>
                                              <a:ea typeface="Cambria Math" panose="02040503050406030204" pitchFamily="18" charset="0"/>
                                            </a:rPr>
                                            <m:t>𝑎</m:t>
                                          </m:r>
                                        </m:e>
                                        <m:sub>
                                          <m:r>
                                            <a:rPr lang="es-AR" sz="2800" b="0" i="1" smtClean="0">
                                              <a:latin typeface="Cambria Math" panose="02040503050406030204" pitchFamily="18" charset="0"/>
                                              <a:ea typeface="Cambria Math" panose="02040503050406030204" pitchFamily="18" charset="0"/>
                                            </a:rPr>
                                            <m:t>2</m:t>
                                          </m:r>
                                          <m:r>
                                            <a:rPr lang="es-AR" sz="2800" b="0" i="1" smtClean="0">
                                              <a:latin typeface="Cambria Math" panose="02040503050406030204" pitchFamily="18" charset="0"/>
                                              <a:ea typeface="Cambria Math" panose="02040503050406030204" pitchFamily="18" charset="0"/>
                                            </a:rPr>
                                            <m:t>𝑖</m:t>
                                          </m:r>
                                        </m:sub>
                                      </m:sSub>
                                    </m:sup>
                                  </m:sSup>
                                  <m:sSup>
                                    <m:sSupPr>
                                      <m:ctrlPr>
                                        <a:rPr lang="es-AR" sz="2800" b="0" i="1" smtClean="0">
                                          <a:latin typeface="Cambria Math" panose="02040503050406030204" pitchFamily="18" charset="0"/>
                                          <a:ea typeface="Cambria Math" panose="02040503050406030204" pitchFamily="18" charset="0"/>
                                        </a:rPr>
                                      </m:ctrlPr>
                                    </m:sSupPr>
                                    <m:e>
                                      <m:d>
                                        <m:dPr>
                                          <m:ctrlPr>
                                            <a:rPr lang="es-AR" sz="2800" b="0" i="1" smtClean="0">
                                              <a:latin typeface="Cambria Math" panose="02040503050406030204" pitchFamily="18" charset="0"/>
                                              <a:ea typeface="Cambria Math" panose="02040503050406030204" pitchFamily="18" charset="0"/>
                                            </a:rPr>
                                          </m:ctrlPr>
                                        </m:dPr>
                                        <m:e>
                                          <m:sSub>
                                            <m:sSubPr>
                                              <m:ctrlPr>
                                                <a:rPr lang="es-AR" sz="2800" b="0" i="1" smtClean="0">
                                                  <a:latin typeface="Cambria Math" panose="02040503050406030204" pitchFamily="18" charset="0"/>
                                                  <a:ea typeface="Cambria Math" panose="02040503050406030204" pitchFamily="18" charset="0"/>
                                                </a:rPr>
                                              </m:ctrlPr>
                                            </m:sSubPr>
                                            <m:e>
                                              <m:r>
                                                <a:rPr lang="es-AR" sz="2800" b="0" i="1" smtClean="0">
                                                  <a:latin typeface="Cambria Math" panose="02040503050406030204" pitchFamily="18" charset="0"/>
                                                  <a:ea typeface="Cambria Math" panose="02040503050406030204" pitchFamily="18" charset="0"/>
                                                </a:rPr>
                                                <m:t>𝑎</m:t>
                                              </m:r>
                                            </m:e>
                                            <m:sub>
                                              <m:r>
                                                <a:rPr lang="es-AR" sz="2800" b="0" i="1" smtClean="0">
                                                  <a:latin typeface="Cambria Math" panose="02040503050406030204" pitchFamily="18" charset="0"/>
                                                  <a:ea typeface="Cambria Math" panose="02040503050406030204" pitchFamily="18" charset="0"/>
                                                </a:rPr>
                                                <m:t>3</m:t>
                                              </m:r>
                                              <m:r>
                                                <a:rPr lang="es-AR" sz="2800" b="0" i="1" smtClean="0">
                                                  <a:latin typeface="Cambria Math" panose="02040503050406030204" pitchFamily="18" charset="0"/>
                                                  <a:ea typeface="Cambria Math" panose="02040503050406030204" pitchFamily="18" charset="0"/>
                                                </a:rPr>
                                                <m:t>𝑖</m:t>
                                              </m:r>
                                            </m:sub>
                                          </m:sSub>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𝜃</m:t>
                                          </m:r>
                                        </m:e>
                                      </m:d>
                                    </m:e>
                                    <m:sup>
                                      <m:sSub>
                                        <m:sSubPr>
                                          <m:ctrlPr>
                                            <a:rPr lang="es-AR" sz="2800" b="0" i="1" smtClean="0">
                                              <a:latin typeface="Cambria Math" panose="02040503050406030204" pitchFamily="18" charset="0"/>
                                              <a:ea typeface="Cambria Math" panose="02040503050406030204" pitchFamily="18" charset="0"/>
                                            </a:rPr>
                                          </m:ctrlPr>
                                        </m:sSubPr>
                                        <m:e>
                                          <m:r>
                                            <a:rPr lang="es-AR" sz="2800" b="0" i="1" smtClean="0">
                                              <a:latin typeface="Cambria Math" panose="02040503050406030204" pitchFamily="18" charset="0"/>
                                              <a:ea typeface="Cambria Math" panose="02040503050406030204" pitchFamily="18" charset="0"/>
                                            </a:rPr>
                                            <m:t>𝑎</m:t>
                                          </m:r>
                                        </m:e>
                                        <m:sub>
                                          <m:r>
                                            <a:rPr lang="es-AR" sz="2800" b="0" i="1" smtClean="0">
                                              <a:latin typeface="Cambria Math" panose="02040503050406030204" pitchFamily="18" charset="0"/>
                                              <a:ea typeface="Cambria Math" panose="02040503050406030204" pitchFamily="18" charset="0"/>
                                            </a:rPr>
                                            <m:t>4</m:t>
                                          </m:r>
                                          <m:r>
                                            <a:rPr lang="es-AR" sz="2800" b="0" i="1" smtClean="0">
                                              <a:latin typeface="Cambria Math" panose="02040503050406030204" pitchFamily="18" charset="0"/>
                                              <a:ea typeface="Cambria Math" panose="02040503050406030204" pitchFamily="18" charset="0"/>
                                            </a:rPr>
                                            <m:t>𝑖</m:t>
                                          </m:r>
                                        </m:sub>
                                      </m:sSub>
                                    </m:sup>
                                  </m:sSup>
                                </m:e>
                              </m:func>
                            </m:e>
                          </m:d>
                        </m:e>
                        <m:sup>
                          <m:r>
                            <a:rPr lang="es-AR" sz="2800" b="0" i="1" smtClean="0">
                              <a:latin typeface="Cambria Math" panose="02040503050406030204" pitchFamily="18" charset="0"/>
                            </a:rPr>
                            <m:t>−1</m:t>
                          </m:r>
                        </m:sup>
                      </m:sSup>
                    </m:oMath>
                  </m:oMathPara>
                </a14:m>
                <a:endParaRPr lang="es-AR" sz="2800" dirty="0"/>
              </a:p>
            </p:txBody>
          </p:sp>
        </mc:Choice>
        <mc:Fallback xmlns="">
          <p:sp>
            <p:nvSpPr>
              <p:cNvPr id="16" name="CuadroTexto 15"/>
              <p:cNvSpPr txBox="1">
                <a:spLocks noRot="1" noChangeAspect="1" noMove="1" noResize="1" noEditPoints="1" noAdjustHandles="1" noChangeArrowheads="1" noChangeShapeType="1" noTextEdit="1"/>
              </p:cNvSpPr>
              <p:nvPr/>
            </p:nvSpPr>
            <p:spPr>
              <a:xfrm>
                <a:off x="3193256" y="5255655"/>
                <a:ext cx="5811527" cy="430887"/>
              </a:xfrm>
              <a:prstGeom prst="rect">
                <a:avLst/>
              </a:prstGeom>
              <a:blipFill rotWithShape="0">
                <a:blip r:embed="rId5"/>
                <a:stretch>
                  <a:fillRect/>
                </a:stretch>
              </a:blipFill>
            </p:spPr>
            <p:txBody>
              <a:bodyPr/>
              <a:lstStyle/>
              <a:p>
                <a:r>
                  <a:rPr lang="es-AR">
                    <a:noFill/>
                  </a:rPr>
                  <a:t> </a:t>
                </a:r>
              </a:p>
            </p:txBody>
          </p:sp>
        </mc:Fallback>
      </mc:AlternateContent>
      <p:pic>
        <p:nvPicPr>
          <p:cNvPr id="4" name="Imagen 3">
            <a:extLst>
              <a:ext uri="{FF2B5EF4-FFF2-40B4-BE49-F238E27FC236}">
                <a16:creationId xmlns:a16="http://schemas.microsoft.com/office/drawing/2014/main" id="{14F0B86A-F855-D0C8-D188-753234032DAB}"/>
              </a:ext>
            </a:extLst>
          </p:cNvPr>
          <p:cNvPicPr>
            <a:picLocks noChangeAspect="1"/>
          </p:cNvPicPr>
          <p:nvPr/>
        </p:nvPicPr>
        <p:blipFill>
          <a:blip r:embed="rId6"/>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450362CF-87CE-A379-40AA-E23A622C7A08}"/>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6B64AE75-B935-9AB5-509B-0662F6B6F784}"/>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9AF964C0-D9F9-8622-7F51-186E6C699F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22369088-AA73-DBCE-0954-E8A08145321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982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24771" y="418621"/>
            <a:ext cx="11453376" cy="6439379"/>
          </a:xfrm>
          <a:prstGeom prst="rect">
            <a:avLst/>
          </a:prstGeom>
        </p:spPr>
      </p:pic>
    </p:spTree>
    <p:extLst>
      <p:ext uri="{BB962C8B-B14F-4D97-AF65-F5344CB8AC3E}">
        <p14:creationId xmlns:p14="http://schemas.microsoft.com/office/powerpoint/2010/main" val="198916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991511" y="862168"/>
            <a:ext cx="10427342" cy="461665"/>
          </a:xfrm>
          <a:prstGeom prst="rect">
            <a:avLst/>
          </a:prstGeom>
          <a:noFill/>
        </p:spPr>
        <p:txBody>
          <a:bodyPr wrap="none" rtlCol="0">
            <a:spAutoFit/>
          </a:bodyPr>
          <a:lstStyle/>
          <a:p>
            <a:r>
              <a:rPr lang="es-AR" sz="2400" b="1" dirty="0"/>
              <a:t>SMARTS 2.9.5 (</a:t>
            </a:r>
            <a:r>
              <a:rPr lang="en-US" sz="2400" b="1" dirty="0"/>
              <a:t>Simple Model of the Atmospheric Radiative Transfer of Sunshine)</a:t>
            </a:r>
            <a:endParaRPr lang="es-AR" sz="2400" b="1" dirty="0"/>
          </a:p>
        </p:txBody>
      </p:sp>
      <p:sp>
        <p:nvSpPr>
          <p:cNvPr id="3" name="CuadroTexto 2"/>
          <p:cNvSpPr txBox="1"/>
          <p:nvPr/>
        </p:nvSpPr>
        <p:spPr>
          <a:xfrm>
            <a:off x="218364" y="1323833"/>
            <a:ext cx="11973636" cy="5262979"/>
          </a:xfrm>
          <a:prstGeom prst="rect">
            <a:avLst/>
          </a:prstGeom>
          <a:noFill/>
        </p:spPr>
        <p:txBody>
          <a:bodyPr wrap="square" rtlCol="0">
            <a:spAutoFit/>
          </a:bodyPr>
          <a:lstStyle/>
          <a:p>
            <a:pPr marL="285750" indent="-285750">
              <a:buFont typeface="Arial" panose="020B0604020202020204" pitchFamily="34" charset="0"/>
              <a:buChar char="•"/>
            </a:pPr>
            <a:r>
              <a:rPr lang="es-AR" sz="2400" dirty="0"/>
              <a:t>Es un modelo espectral más completo que SPECTRAL2.</a:t>
            </a:r>
          </a:p>
          <a:p>
            <a:pPr marL="285750" indent="-285750">
              <a:buFont typeface="Arial" panose="020B0604020202020204" pitchFamily="34" charset="0"/>
              <a:buChar char="•"/>
            </a:pPr>
            <a:r>
              <a:rPr lang="es-AR" sz="2400" dirty="0"/>
              <a:t>Resolución espectral: 1 </a:t>
            </a:r>
            <a:r>
              <a:rPr lang="es-AR" sz="2400" dirty="0" err="1"/>
              <a:t>nm</a:t>
            </a:r>
            <a:r>
              <a:rPr lang="es-AR" sz="2400" dirty="0"/>
              <a:t> entre   280-1700 </a:t>
            </a:r>
            <a:r>
              <a:rPr lang="es-AR" sz="2400" dirty="0" err="1"/>
              <a:t>nm</a:t>
            </a:r>
            <a:endParaRPr lang="es-AR" sz="2400" dirty="0"/>
          </a:p>
          <a:p>
            <a:pPr lvl="6"/>
            <a:r>
              <a:rPr lang="es-AR" sz="2400" dirty="0"/>
              <a:t>   5 </a:t>
            </a:r>
            <a:r>
              <a:rPr lang="es-AR" sz="2400" dirty="0" err="1"/>
              <a:t>nm</a:t>
            </a:r>
            <a:r>
              <a:rPr lang="es-AR" sz="2400" dirty="0"/>
              <a:t> entre 1705-4000 </a:t>
            </a:r>
            <a:r>
              <a:rPr lang="es-AR" sz="2400" dirty="0" err="1"/>
              <a:t>nm</a:t>
            </a:r>
            <a:endParaRPr lang="es-AR" sz="2400" dirty="0"/>
          </a:p>
          <a:p>
            <a:pPr marL="342900" indent="-342900">
              <a:buFont typeface="Arial" panose="020B0604020202020204" pitchFamily="34" charset="0"/>
              <a:buChar char="•"/>
            </a:pPr>
            <a:r>
              <a:rPr lang="es-AR" sz="2400" dirty="0"/>
              <a:t>Espectro de radiación extraterrestre.</a:t>
            </a:r>
          </a:p>
          <a:p>
            <a:pPr marL="342900" indent="-342900">
              <a:buFont typeface="Arial" panose="020B0604020202020204" pitchFamily="34" charset="0"/>
              <a:buChar char="•"/>
            </a:pPr>
            <a:r>
              <a:rPr lang="es-AR" sz="2400" dirty="0"/>
              <a:t>9 modelos de aerosoles: atmósferas  MARIT, CONT, URBAN, estándares y dependientes de la humedad relativa.</a:t>
            </a:r>
          </a:p>
          <a:p>
            <a:pPr marL="342900" indent="-342900">
              <a:buFont typeface="Arial" panose="020B0604020202020204" pitchFamily="34" charset="0"/>
              <a:buChar char="•"/>
            </a:pPr>
            <a:r>
              <a:rPr lang="es-AR" sz="2400" dirty="0"/>
              <a:t>Perfiles de temperatura, presión y densidad de gases para 10 atmósferas de referencia (estándar EE. UU., latitud/estación, clima/estación)</a:t>
            </a:r>
          </a:p>
          <a:p>
            <a:pPr marL="342900" indent="-342900">
              <a:buFont typeface="Arial" panose="020B0604020202020204" pitchFamily="34" charset="0"/>
              <a:buChar char="•"/>
            </a:pPr>
            <a:r>
              <a:rPr lang="es-AR" sz="2400" dirty="0"/>
              <a:t>Genera valores instantáneos de DNI y Difusa para cielo claro.</a:t>
            </a:r>
            <a:endParaRPr lang="el-GR" sz="2400" dirty="0"/>
          </a:p>
          <a:p>
            <a:pPr marL="342900" indent="-342900">
              <a:buFont typeface="Arial" panose="020B0604020202020204" pitchFamily="34" charset="0"/>
              <a:buChar char="•"/>
            </a:pPr>
            <a:r>
              <a:rPr lang="es-AR" sz="2400" dirty="0"/>
              <a:t> La salida es en 1881 longitudes de onda.</a:t>
            </a:r>
          </a:p>
          <a:p>
            <a:pPr marL="342900" indent="-342900">
              <a:buFont typeface="Arial" panose="020B0604020202020204" pitchFamily="34" charset="0"/>
              <a:buChar char="•"/>
            </a:pPr>
            <a:r>
              <a:rPr lang="es-AR" sz="2400" dirty="0"/>
              <a:t>Ofrece salida de suavizado para comparar con salida de espectro radiómetro LICOR Li1800</a:t>
            </a:r>
          </a:p>
          <a:p>
            <a:pPr marL="342900" indent="-342900">
              <a:buFont typeface="Arial" panose="020B0604020202020204" pitchFamily="34" charset="0"/>
              <a:buChar char="•"/>
            </a:pPr>
            <a:r>
              <a:rPr lang="es-AR" sz="2400" dirty="0"/>
              <a:t>Ofrece salida de UV en IUV.</a:t>
            </a:r>
          </a:p>
          <a:p>
            <a:pPr lvl="6"/>
            <a:endParaRPr lang="es-AR" sz="2400" dirty="0"/>
          </a:p>
          <a:p>
            <a:pPr marL="285750" indent="-285750">
              <a:buFont typeface="Arial" panose="020B0604020202020204" pitchFamily="34" charset="0"/>
              <a:buChar char="•"/>
            </a:pPr>
            <a:endParaRPr lang="es-AR" sz="2400" dirty="0"/>
          </a:p>
        </p:txBody>
      </p:sp>
      <p:pic>
        <p:nvPicPr>
          <p:cNvPr id="4" name="Imagen 3">
            <a:extLst>
              <a:ext uri="{FF2B5EF4-FFF2-40B4-BE49-F238E27FC236}">
                <a16:creationId xmlns:a16="http://schemas.microsoft.com/office/drawing/2014/main" id="{E8F5CFFD-5F71-A90D-255E-B43152916F17}"/>
              </a:ext>
            </a:extLst>
          </p:cNvPr>
          <p:cNvPicPr>
            <a:picLocks noChangeAspect="1"/>
          </p:cNvPicPr>
          <p:nvPr/>
        </p:nvPicPr>
        <p:blipFill>
          <a:blip r:embed="rId2"/>
          <a:stretch>
            <a:fillRect/>
          </a:stretch>
        </p:blipFill>
        <p:spPr>
          <a:xfrm>
            <a:off x="209369" y="55595"/>
            <a:ext cx="693630" cy="657312"/>
          </a:xfrm>
          <a:prstGeom prst="rect">
            <a:avLst/>
          </a:prstGeom>
        </p:spPr>
      </p:pic>
      <p:sp>
        <p:nvSpPr>
          <p:cNvPr id="5" name="CuadroTexto 4">
            <a:extLst>
              <a:ext uri="{FF2B5EF4-FFF2-40B4-BE49-F238E27FC236}">
                <a16:creationId xmlns:a16="http://schemas.microsoft.com/office/drawing/2014/main" id="{CD43A46F-4674-B46D-E1D7-BBE29B62B031}"/>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A9E95D21-E1F6-328E-78DD-0FEBED86F2FB}"/>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B0A2B071-8124-1F5C-BE5B-216614C41C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D04CB9B0-C559-B81F-DF74-E7AD632C75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22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AA59345-4E98-FA6A-F0A6-E8D5EB1ED12C}"/>
              </a:ext>
            </a:extLst>
          </p:cNvPr>
          <p:cNvPicPr>
            <a:picLocks noChangeAspect="1"/>
          </p:cNvPicPr>
          <p:nvPr/>
        </p:nvPicPr>
        <p:blipFill>
          <a:blip r:embed="rId2"/>
          <a:stretch>
            <a:fillRect/>
          </a:stretch>
        </p:blipFill>
        <p:spPr>
          <a:xfrm>
            <a:off x="209369" y="55595"/>
            <a:ext cx="693630" cy="657312"/>
          </a:xfrm>
          <a:prstGeom prst="rect">
            <a:avLst/>
          </a:prstGeom>
        </p:spPr>
      </p:pic>
      <p:sp>
        <p:nvSpPr>
          <p:cNvPr id="3" name="CuadroTexto 2">
            <a:extLst>
              <a:ext uri="{FF2B5EF4-FFF2-40B4-BE49-F238E27FC236}">
                <a16:creationId xmlns:a16="http://schemas.microsoft.com/office/drawing/2014/main" id="{B5BBCC8F-C404-6167-0C86-30EC8350DD1B}"/>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5" name="Conector recto 4">
            <a:extLst>
              <a:ext uri="{FF2B5EF4-FFF2-40B4-BE49-F238E27FC236}">
                <a16:creationId xmlns:a16="http://schemas.microsoft.com/office/drawing/2014/main" id="{4083DE4C-77A1-7F40-B443-57161EFC3844}"/>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4" descr="CCT LOGO | CONICET Salta-Jujuy">
            <a:extLst>
              <a:ext uri="{FF2B5EF4-FFF2-40B4-BE49-F238E27FC236}">
                <a16:creationId xmlns:a16="http://schemas.microsoft.com/office/drawing/2014/main" id="{A6DB7FF7-9657-0F08-49C0-7D3E8A16EA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1A886E6B-7AE7-ACE7-CC13-F2609EEF98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1799D09-2548-C934-96D1-8ACDC95246E2}"/>
              </a:ext>
            </a:extLst>
          </p:cNvPr>
          <p:cNvSpPr txBox="1"/>
          <p:nvPr/>
        </p:nvSpPr>
        <p:spPr>
          <a:xfrm>
            <a:off x="5239034" y="3244334"/>
            <a:ext cx="1883849" cy="369332"/>
          </a:xfrm>
          <a:prstGeom prst="rect">
            <a:avLst/>
          </a:prstGeom>
          <a:noFill/>
        </p:spPr>
        <p:txBody>
          <a:bodyPr wrap="none" rtlCol="0">
            <a:spAutoFit/>
          </a:bodyPr>
          <a:lstStyle/>
          <a:p>
            <a:r>
              <a:rPr lang="es-AR" dirty="0"/>
              <a:t>FIN DE LA CLASE 3</a:t>
            </a:r>
          </a:p>
        </p:txBody>
      </p:sp>
    </p:spTree>
    <p:extLst>
      <p:ext uri="{BB962C8B-B14F-4D97-AF65-F5344CB8AC3E}">
        <p14:creationId xmlns:p14="http://schemas.microsoft.com/office/powerpoint/2010/main" val="3260189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330928" y="0"/>
            <a:ext cx="11530144" cy="369332"/>
          </a:xfrm>
          <a:prstGeom prst="rect">
            <a:avLst/>
          </a:prstGeom>
          <a:noFill/>
        </p:spPr>
        <p:txBody>
          <a:bodyPr wrap="none" rtlCol="0">
            <a:spAutoFit/>
          </a:bodyPr>
          <a:lstStyle/>
          <a:p>
            <a:r>
              <a:rPr lang="es-AR" dirty="0"/>
              <a:t>Curso de posgrado “</a:t>
            </a:r>
            <a:r>
              <a:rPr lang="es-ES" dirty="0"/>
              <a:t>Tópicos avanzados sobre medición y evaluación de radiación solar.</a:t>
            </a:r>
            <a:r>
              <a:rPr lang="es-AR" dirty="0"/>
              <a:t>”- </a:t>
            </a:r>
            <a:r>
              <a:rPr lang="es-AR" dirty="0" err="1"/>
              <a:t>U.N.Sa</a:t>
            </a:r>
            <a:r>
              <a:rPr lang="es-AR" dirty="0"/>
              <a:t> – INENCO - Octubre 2018</a:t>
            </a:r>
          </a:p>
        </p:txBody>
      </p:sp>
      <p:cxnSp>
        <p:nvCxnSpPr>
          <p:cNvPr id="6" name="Conector recto 5"/>
          <p:cNvCxnSpPr/>
          <p:nvPr/>
        </p:nvCxnSpPr>
        <p:spPr>
          <a:xfrm>
            <a:off x="0" y="383822"/>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946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65911" y="1180319"/>
            <a:ext cx="8078178" cy="3444991"/>
          </a:xfrm>
          <a:prstGeom prst="rect">
            <a:avLst/>
          </a:prstGeom>
        </p:spPr>
      </p:pic>
      <p:pic>
        <p:nvPicPr>
          <p:cNvPr id="3" name="Imagen 2"/>
          <p:cNvPicPr>
            <a:picLocks noChangeAspect="1"/>
          </p:cNvPicPr>
          <p:nvPr/>
        </p:nvPicPr>
        <p:blipFill>
          <a:blip r:embed="rId3"/>
          <a:stretch>
            <a:fillRect/>
          </a:stretch>
        </p:blipFill>
        <p:spPr>
          <a:xfrm>
            <a:off x="480183" y="4726048"/>
            <a:ext cx="11751147" cy="1906764"/>
          </a:xfrm>
          <a:prstGeom prst="rect">
            <a:avLst/>
          </a:prstGeom>
        </p:spPr>
      </p:pic>
      <p:sp>
        <p:nvSpPr>
          <p:cNvPr id="5" name="CuadroTexto 4"/>
          <p:cNvSpPr txBox="1"/>
          <p:nvPr/>
        </p:nvSpPr>
        <p:spPr>
          <a:xfrm>
            <a:off x="209369" y="949486"/>
            <a:ext cx="2947987" cy="461665"/>
          </a:xfrm>
          <a:prstGeom prst="rect">
            <a:avLst/>
          </a:prstGeom>
          <a:noFill/>
        </p:spPr>
        <p:txBody>
          <a:bodyPr wrap="none" rtlCol="0">
            <a:spAutoFit/>
          </a:bodyPr>
          <a:lstStyle/>
          <a:p>
            <a:r>
              <a:rPr lang="es-AR" sz="2400" b="1" dirty="0"/>
              <a:t>Ley de Lambert-</a:t>
            </a:r>
            <a:r>
              <a:rPr lang="es-AR" sz="2400" b="1" dirty="0" err="1"/>
              <a:t>Beers</a:t>
            </a:r>
            <a:endParaRPr lang="es-AR" sz="2400" b="1" dirty="0"/>
          </a:p>
        </p:txBody>
      </p:sp>
      <p:pic>
        <p:nvPicPr>
          <p:cNvPr id="4" name="Imagen 3">
            <a:extLst>
              <a:ext uri="{FF2B5EF4-FFF2-40B4-BE49-F238E27FC236}">
                <a16:creationId xmlns:a16="http://schemas.microsoft.com/office/drawing/2014/main" id="{68EF0A73-E110-B1FD-602B-F1D2E3397E14}"/>
              </a:ext>
            </a:extLst>
          </p:cNvPr>
          <p:cNvPicPr>
            <a:picLocks noChangeAspect="1"/>
          </p:cNvPicPr>
          <p:nvPr/>
        </p:nvPicPr>
        <p:blipFill>
          <a:blip r:embed="rId4"/>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F1B94892-DE39-3F3F-5663-F050CBF6753E}"/>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7" name="Conector recto 6">
            <a:extLst>
              <a:ext uri="{FF2B5EF4-FFF2-40B4-BE49-F238E27FC236}">
                <a16:creationId xmlns:a16="http://schemas.microsoft.com/office/drawing/2014/main" id="{1C475133-593B-51CD-D251-D99213745652}"/>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4" descr="CCT LOGO | CONICET Salta-Jujuy">
            <a:extLst>
              <a:ext uri="{FF2B5EF4-FFF2-40B4-BE49-F238E27FC236}">
                <a16:creationId xmlns:a16="http://schemas.microsoft.com/office/drawing/2014/main" id="{7203F0EA-3AB2-7E95-799F-FB7BFD8E78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50 años del escudo de la UNSa y la permanencia del sentir ...">
            <a:extLst>
              <a:ext uri="{FF2B5EF4-FFF2-40B4-BE49-F238E27FC236}">
                <a16:creationId xmlns:a16="http://schemas.microsoft.com/office/drawing/2014/main" id="{668933DD-6582-CEE0-7605-D6D134A7E1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42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uadroTexto 2"/>
              <p:cNvSpPr txBox="1"/>
              <p:nvPr/>
            </p:nvSpPr>
            <p:spPr>
              <a:xfrm>
                <a:off x="126211" y="1319382"/>
                <a:ext cx="4403385" cy="553998"/>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3600" b="0" i="1" smtClean="0">
                          <a:latin typeface="Cambria Math" panose="02040503050406030204" pitchFamily="18" charset="0"/>
                        </a:rPr>
                        <m:t>𝐺</m:t>
                      </m:r>
                      <m:d>
                        <m:dPr>
                          <m:ctrlPr>
                            <a:rPr lang="es-AR" sz="3600" b="0" i="1" smtClean="0">
                              <a:latin typeface="Cambria Math" panose="02040503050406030204" pitchFamily="18" charset="0"/>
                            </a:rPr>
                          </m:ctrlPr>
                        </m:dPr>
                        <m:e>
                          <m:r>
                            <a:rPr lang="es-AR" sz="3600" b="0" i="1" smtClean="0">
                              <a:latin typeface="Cambria Math" panose="02040503050406030204" pitchFamily="18" charset="0"/>
                              <a:ea typeface="Cambria Math" panose="02040503050406030204" pitchFamily="18" charset="0"/>
                            </a:rPr>
                            <m:t>𝜆</m:t>
                          </m:r>
                        </m:e>
                      </m:d>
                      <m:r>
                        <a:rPr lang="es-AR" sz="3600" b="0" i="1" smtClean="0">
                          <a:latin typeface="Cambria Math" panose="02040503050406030204" pitchFamily="18" charset="0"/>
                          <a:ea typeface="Cambria Math" panose="02040503050406030204" pitchFamily="18" charset="0"/>
                        </a:rPr>
                        <m:t>=</m:t>
                      </m:r>
                      <m:sSub>
                        <m:sSubPr>
                          <m:ctrlPr>
                            <a:rPr lang="es-AR" sz="3600" b="0" i="1" smtClean="0">
                              <a:latin typeface="Cambria Math" panose="02040503050406030204" pitchFamily="18" charset="0"/>
                              <a:ea typeface="Cambria Math" panose="02040503050406030204" pitchFamily="18" charset="0"/>
                            </a:rPr>
                          </m:ctrlPr>
                        </m:sSubPr>
                        <m:e>
                          <m:r>
                            <a:rPr lang="es-AR" sz="3600" b="0" i="1" smtClean="0">
                              <a:latin typeface="Cambria Math" panose="02040503050406030204" pitchFamily="18" charset="0"/>
                              <a:ea typeface="Cambria Math" panose="02040503050406030204" pitchFamily="18" charset="0"/>
                            </a:rPr>
                            <m:t>𝐺</m:t>
                          </m:r>
                        </m:e>
                        <m:sub>
                          <m:r>
                            <a:rPr lang="es-AR" sz="3600" b="0" i="1" smtClean="0">
                              <a:latin typeface="Cambria Math" panose="02040503050406030204" pitchFamily="18" charset="0"/>
                              <a:ea typeface="Cambria Math" panose="02040503050406030204" pitchFamily="18" charset="0"/>
                            </a:rPr>
                            <m:t>0</m:t>
                          </m:r>
                        </m:sub>
                      </m:sSub>
                      <m:d>
                        <m:dPr>
                          <m:ctrlPr>
                            <a:rPr lang="es-AR" sz="3600" b="0" i="1" smtClean="0">
                              <a:latin typeface="Cambria Math" panose="02040503050406030204" pitchFamily="18" charset="0"/>
                              <a:ea typeface="Cambria Math" panose="02040503050406030204" pitchFamily="18" charset="0"/>
                            </a:rPr>
                          </m:ctrlPr>
                        </m:dPr>
                        <m:e>
                          <m:r>
                            <a:rPr lang="es-AR" sz="3600" b="0" i="1" smtClean="0">
                              <a:latin typeface="Cambria Math" panose="02040503050406030204" pitchFamily="18" charset="0"/>
                              <a:ea typeface="Cambria Math" panose="02040503050406030204" pitchFamily="18" charset="0"/>
                            </a:rPr>
                            <m:t>𝜆</m:t>
                          </m:r>
                        </m:e>
                      </m:d>
                      <m:r>
                        <a:rPr lang="es-AR" sz="3600" b="0" i="1" smtClean="0">
                          <a:latin typeface="Cambria Math" panose="02040503050406030204" pitchFamily="18" charset="0"/>
                          <a:ea typeface="Cambria Math" panose="02040503050406030204" pitchFamily="18" charset="0"/>
                        </a:rPr>
                        <m:t>.</m:t>
                      </m:r>
                      <m:sSup>
                        <m:sSupPr>
                          <m:ctrlPr>
                            <a:rPr lang="es-AR" sz="3600" b="0" i="1" smtClean="0">
                              <a:latin typeface="Cambria Math" panose="02040503050406030204" pitchFamily="18" charset="0"/>
                              <a:ea typeface="Cambria Math" panose="02040503050406030204" pitchFamily="18" charset="0"/>
                            </a:rPr>
                          </m:ctrlPr>
                        </m:sSupPr>
                        <m:e>
                          <m:r>
                            <a:rPr lang="es-AR" sz="3600" b="0" i="1" smtClean="0">
                              <a:latin typeface="Cambria Math" panose="02040503050406030204" pitchFamily="18" charset="0"/>
                              <a:ea typeface="Cambria Math" panose="02040503050406030204" pitchFamily="18" charset="0"/>
                            </a:rPr>
                            <m:t>𝑒</m:t>
                          </m:r>
                        </m:e>
                        <m:sup>
                          <m:r>
                            <a:rPr lang="es-AR" sz="3600" b="0" i="1" smtClean="0">
                              <a:latin typeface="Cambria Math" panose="02040503050406030204" pitchFamily="18" charset="0"/>
                              <a:ea typeface="Cambria Math" panose="02040503050406030204" pitchFamily="18" charset="0"/>
                            </a:rPr>
                            <m:t>−</m:t>
                          </m:r>
                          <m:sSub>
                            <m:sSubPr>
                              <m:ctrlPr>
                                <a:rPr lang="es-AR" sz="3600" b="0" i="1" smtClean="0">
                                  <a:latin typeface="Cambria Math" panose="02040503050406030204" pitchFamily="18" charset="0"/>
                                  <a:ea typeface="Cambria Math" panose="02040503050406030204" pitchFamily="18" charset="0"/>
                                </a:rPr>
                              </m:ctrlPr>
                            </m:sSubPr>
                            <m:e>
                              <m:r>
                                <a:rPr lang="es-AR" sz="3600" b="0" i="1" smtClean="0">
                                  <a:latin typeface="Cambria Math" panose="02040503050406030204" pitchFamily="18" charset="0"/>
                                  <a:ea typeface="Cambria Math" panose="02040503050406030204" pitchFamily="18" charset="0"/>
                                </a:rPr>
                                <m:t>𝜏</m:t>
                              </m:r>
                            </m:e>
                            <m:sub>
                              <m:r>
                                <a:rPr lang="es-AR" sz="3600" b="0" i="1" smtClean="0">
                                  <a:latin typeface="Cambria Math" panose="02040503050406030204" pitchFamily="18" charset="0"/>
                                  <a:ea typeface="Cambria Math" panose="02040503050406030204" pitchFamily="18" charset="0"/>
                                </a:rPr>
                                <m:t>𝜆</m:t>
                              </m:r>
                            </m:sub>
                          </m:sSub>
                          <m:r>
                            <a:rPr lang="es-AR" sz="3600" b="0" i="1" smtClean="0">
                              <a:latin typeface="Cambria Math" panose="02040503050406030204" pitchFamily="18" charset="0"/>
                              <a:ea typeface="Cambria Math" panose="02040503050406030204" pitchFamily="18" charset="0"/>
                            </a:rPr>
                            <m:t>.</m:t>
                          </m:r>
                          <m:sSub>
                            <m:sSubPr>
                              <m:ctrlPr>
                                <a:rPr lang="es-AR" sz="3600" b="0" i="1" smtClean="0">
                                  <a:latin typeface="Cambria Math" panose="02040503050406030204" pitchFamily="18" charset="0"/>
                                  <a:ea typeface="Cambria Math" panose="02040503050406030204" pitchFamily="18" charset="0"/>
                                </a:rPr>
                              </m:ctrlPr>
                            </m:sSubPr>
                            <m:e>
                              <m:r>
                                <a:rPr lang="es-AR" sz="3600" b="0" i="1" smtClean="0">
                                  <a:latin typeface="Cambria Math" panose="02040503050406030204" pitchFamily="18" charset="0"/>
                                  <a:ea typeface="Cambria Math" panose="02040503050406030204" pitchFamily="18" charset="0"/>
                                </a:rPr>
                                <m:t>𝑚</m:t>
                              </m:r>
                            </m:e>
                            <m:sub>
                              <m:r>
                                <a:rPr lang="es-AR" sz="3600" b="0" i="1" smtClean="0">
                                  <a:latin typeface="Cambria Math" panose="02040503050406030204" pitchFamily="18" charset="0"/>
                                  <a:ea typeface="Cambria Math" panose="02040503050406030204" pitchFamily="18" charset="0"/>
                                </a:rPr>
                                <m:t>𝑎</m:t>
                              </m:r>
                            </m:sub>
                          </m:sSub>
                        </m:sup>
                      </m:sSup>
                    </m:oMath>
                  </m:oMathPara>
                </a14:m>
                <a:endParaRPr lang="es-AR" sz="3600" dirty="0"/>
              </a:p>
            </p:txBody>
          </p:sp>
        </mc:Choice>
        <mc:Fallback xmlns="">
          <p:sp>
            <p:nvSpPr>
              <p:cNvPr id="3" name="CuadroTexto 2"/>
              <p:cNvSpPr txBox="1">
                <a:spLocks noRot="1" noChangeAspect="1" noMove="1" noResize="1" noEditPoints="1" noAdjustHandles="1" noChangeArrowheads="1" noChangeShapeType="1" noTextEdit="1"/>
              </p:cNvSpPr>
              <p:nvPr/>
            </p:nvSpPr>
            <p:spPr>
              <a:xfrm>
                <a:off x="126211" y="1319382"/>
                <a:ext cx="4403385" cy="553998"/>
              </a:xfrm>
              <a:prstGeom prst="rect">
                <a:avLst/>
              </a:prstGeom>
              <a:blipFill>
                <a:blip r:embed="rId2"/>
                <a:stretch>
                  <a:fillRect/>
                </a:stretch>
              </a:blipFill>
              <a:ln>
                <a:solidFill>
                  <a:schemeClr val="tx1"/>
                </a:solidFill>
              </a:ln>
            </p:spPr>
            <p:txBody>
              <a:bodyPr/>
              <a:lstStyle/>
              <a:p>
                <a:r>
                  <a:rPr lang="es-AR">
                    <a:noFill/>
                  </a:rPr>
                  <a:t> </a:t>
                </a:r>
              </a:p>
            </p:txBody>
          </p:sp>
        </mc:Fallback>
      </mc:AlternateContent>
      <p:sp>
        <p:nvSpPr>
          <p:cNvPr id="5" name="CuadroTexto 4"/>
          <p:cNvSpPr txBox="1"/>
          <p:nvPr/>
        </p:nvSpPr>
        <p:spPr>
          <a:xfrm>
            <a:off x="126211" y="775854"/>
            <a:ext cx="2917850" cy="461665"/>
          </a:xfrm>
          <a:prstGeom prst="rect">
            <a:avLst/>
          </a:prstGeom>
          <a:noFill/>
        </p:spPr>
        <p:txBody>
          <a:bodyPr wrap="none" rtlCol="0">
            <a:spAutoFit/>
          </a:bodyPr>
          <a:lstStyle/>
          <a:p>
            <a:r>
              <a:rPr lang="es-AR" sz="2400" dirty="0"/>
              <a:t>Para la radiación solar</a:t>
            </a:r>
          </a:p>
        </p:txBody>
      </p:sp>
      <mc:AlternateContent xmlns:mc="http://schemas.openxmlformats.org/markup-compatibility/2006" xmlns:a14="http://schemas.microsoft.com/office/drawing/2010/main">
        <mc:Choice Requires="a14">
          <p:sp>
            <p:nvSpPr>
              <p:cNvPr id="7" name="CuadroTexto 6"/>
              <p:cNvSpPr txBox="1"/>
              <p:nvPr/>
            </p:nvSpPr>
            <p:spPr>
              <a:xfrm>
                <a:off x="126211" y="2001413"/>
                <a:ext cx="516552"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3600" i="1" smtClean="0">
                              <a:latin typeface="Cambria Math" panose="02040503050406030204" pitchFamily="18" charset="0"/>
                            </a:rPr>
                          </m:ctrlPr>
                        </m:sSubPr>
                        <m:e>
                          <m:r>
                            <a:rPr lang="es-AR" sz="3600" i="1" smtClean="0">
                              <a:latin typeface="Cambria Math" panose="02040503050406030204" pitchFamily="18" charset="0"/>
                              <a:ea typeface="Cambria Math" panose="02040503050406030204" pitchFamily="18" charset="0"/>
                            </a:rPr>
                            <m:t>𝜏</m:t>
                          </m:r>
                        </m:e>
                        <m:sub>
                          <m:r>
                            <a:rPr lang="es-AR" sz="3600" i="1" smtClean="0">
                              <a:latin typeface="Cambria Math" panose="02040503050406030204" pitchFamily="18" charset="0"/>
                              <a:ea typeface="Cambria Math" panose="02040503050406030204" pitchFamily="18" charset="0"/>
                            </a:rPr>
                            <m:t>𝜆</m:t>
                          </m:r>
                        </m:sub>
                      </m:sSub>
                    </m:oMath>
                  </m:oMathPara>
                </a14:m>
                <a:endParaRPr lang="es-AR" sz="3600" dirty="0"/>
              </a:p>
            </p:txBody>
          </p:sp>
        </mc:Choice>
        <mc:Fallback xmlns="">
          <p:sp>
            <p:nvSpPr>
              <p:cNvPr id="7" name="CuadroTexto 6"/>
              <p:cNvSpPr txBox="1">
                <a:spLocks noRot="1" noChangeAspect="1" noMove="1" noResize="1" noEditPoints="1" noAdjustHandles="1" noChangeArrowheads="1" noChangeShapeType="1" noTextEdit="1"/>
              </p:cNvSpPr>
              <p:nvPr/>
            </p:nvSpPr>
            <p:spPr>
              <a:xfrm>
                <a:off x="126211" y="2001413"/>
                <a:ext cx="516552" cy="553998"/>
              </a:xfrm>
              <a:prstGeom prst="rect">
                <a:avLst/>
              </a:prstGeom>
              <a:blipFill>
                <a:blip r:embed="rId3"/>
                <a:stretch>
                  <a:fillRect/>
                </a:stretch>
              </a:blipFill>
            </p:spPr>
            <p:txBody>
              <a:bodyPr/>
              <a:lstStyle/>
              <a:p>
                <a:r>
                  <a:rPr lang="es-AR">
                    <a:noFill/>
                  </a:rPr>
                  <a:t> </a:t>
                </a:r>
              </a:p>
            </p:txBody>
          </p:sp>
        </mc:Fallback>
      </mc:AlternateContent>
      <p:sp>
        <p:nvSpPr>
          <p:cNvPr id="8" name="CuadroTexto 7"/>
          <p:cNvSpPr txBox="1"/>
          <p:nvPr/>
        </p:nvSpPr>
        <p:spPr>
          <a:xfrm>
            <a:off x="642763" y="2125195"/>
            <a:ext cx="9360961" cy="461665"/>
          </a:xfrm>
          <a:prstGeom prst="rect">
            <a:avLst/>
          </a:prstGeom>
          <a:noFill/>
        </p:spPr>
        <p:txBody>
          <a:bodyPr wrap="none" rtlCol="0">
            <a:spAutoFit/>
          </a:bodyPr>
          <a:lstStyle/>
          <a:p>
            <a:r>
              <a:rPr lang="es-AR" sz="2400" dirty="0"/>
              <a:t>es el coeficiente que considera los fenómenos de absorción y dispersión.</a:t>
            </a:r>
          </a:p>
        </p:txBody>
      </p:sp>
      <mc:AlternateContent xmlns:mc="http://schemas.openxmlformats.org/markup-compatibility/2006" xmlns:a14="http://schemas.microsoft.com/office/drawing/2010/main">
        <mc:Choice Requires="a14">
          <p:sp>
            <p:nvSpPr>
              <p:cNvPr id="2" name="CuadroTexto 1"/>
              <p:cNvSpPr txBox="1"/>
              <p:nvPr/>
            </p:nvSpPr>
            <p:spPr>
              <a:xfrm>
                <a:off x="0" y="2679193"/>
                <a:ext cx="7949933" cy="1200329"/>
              </a:xfrm>
              <a:prstGeom prst="rect">
                <a:avLst/>
              </a:prstGeom>
              <a:noFill/>
            </p:spPr>
            <p:txBody>
              <a:bodyPr wrap="none" rtlCol="0">
                <a:spAutoFit/>
              </a:bodyPr>
              <a:lstStyle/>
              <a:p>
                <a:r>
                  <a:rPr lang="es-AR" sz="2400" dirty="0"/>
                  <a:t>Para la atmosfera terrestre</a:t>
                </a:r>
              </a:p>
              <a:p>
                <a:pPr marL="342900" indent="-342900">
                  <a:buFont typeface="Arial" panose="020B0604020202020204" pitchFamily="34" charset="0"/>
                  <a:buChar char="•"/>
                </a:pPr>
                <a:r>
                  <a:rPr lang="es-AR" sz="2400" dirty="0"/>
                  <a:t>Absorción : </a:t>
                </a:r>
                <a14:m>
                  <m:oMath xmlns:m="http://schemas.openxmlformats.org/officeDocument/2006/math">
                    <m:sSub>
                      <m:sSubPr>
                        <m:ctrlPr>
                          <a:rPr lang="es-AR" sz="2400" i="1" smtClean="0">
                            <a:latin typeface="Cambria Math" panose="02040503050406030204" pitchFamily="18" charset="0"/>
                          </a:rPr>
                        </m:ctrlPr>
                      </m:sSubPr>
                      <m:e>
                        <m:r>
                          <a:rPr lang="es-AR" sz="2400" b="0" i="1" smtClean="0">
                            <a:latin typeface="Cambria Math" panose="02040503050406030204" pitchFamily="18" charset="0"/>
                          </a:rPr>
                          <m:t>𝐻</m:t>
                        </m:r>
                      </m:e>
                      <m:sub>
                        <m:r>
                          <a:rPr lang="es-AR" sz="2400" b="0" i="1" smtClean="0">
                            <a:latin typeface="Cambria Math" panose="02040503050406030204" pitchFamily="18" charset="0"/>
                          </a:rPr>
                          <m:t>2</m:t>
                        </m:r>
                      </m:sub>
                    </m:sSub>
                    <m:r>
                      <a:rPr lang="es-AR" sz="2400" b="0" i="1" smtClean="0">
                        <a:latin typeface="Cambria Math" panose="02040503050406030204" pitchFamily="18" charset="0"/>
                      </a:rPr>
                      <m:t>𝑂</m:t>
                    </m:r>
                    <m:r>
                      <a:rPr lang="es-AR" sz="2400" b="0" i="1" smtClean="0">
                        <a:latin typeface="Cambria Math" panose="02040503050406030204" pitchFamily="18" charset="0"/>
                      </a:rPr>
                      <m:t> ,  </m:t>
                    </m:r>
                    <m:sSub>
                      <m:sSubPr>
                        <m:ctrlPr>
                          <a:rPr lang="es-AR" sz="2400" b="0" i="1" smtClean="0">
                            <a:latin typeface="Cambria Math" panose="02040503050406030204" pitchFamily="18" charset="0"/>
                          </a:rPr>
                        </m:ctrlPr>
                      </m:sSubPr>
                      <m:e>
                        <m:r>
                          <a:rPr lang="es-AR" sz="2400" b="0" i="1" smtClean="0">
                            <a:latin typeface="Cambria Math" panose="02040503050406030204" pitchFamily="18" charset="0"/>
                          </a:rPr>
                          <m:t>𝑂</m:t>
                        </m:r>
                      </m:e>
                      <m:sub>
                        <m:r>
                          <a:rPr lang="es-AR" sz="2400" b="0" i="1" smtClean="0">
                            <a:latin typeface="Cambria Math" panose="02040503050406030204" pitchFamily="18" charset="0"/>
                          </a:rPr>
                          <m:t>3 </m:t>
                        </m:r>
                      </m:sub>
                    </m:sSub>
                    <m:r>
                      <a:rPr lang="es-AR" sz="2400" b="0" i="0" smtClean="0">
                        <a:latin typeface="Cambria Math" panose="02040503050406030204" pitchFamily="18" charset="0"/>
                      </a:rPr>
                      <m:t>, </m:t>
                    </m:r>
                    <m:r>
                      <a:rPr lang="es-AR" sz="2400" b="0" i="1" smtClean="0">
                        <a:latin typeface="Cambria Math" panose="02040503050406030204" pitchFamily="18" charset="0"/>
                      </a:rPr>
                      <m:t> </m:t>
                    </m:r>
                    <m:r>
                      <a:rPr lang="es-AR" sz="2400" b="0" i="1" smtClean="0">
                        <a:latin typeface="Cambria Math" panose="02040503050406030204" pitchFamily="18" charset="0"/>
                      </a:rPr>
                      <m:t>𝑚𝑒𝑧𝑐𝑙𝑎</m:t>
                    </m:r>
                    <m:r>
                      <a:rPr lang="es-AR" sz="2400" b="0" i="1" smtClean="0">
                        <a:latin typeface="Cambria Math" panose="02040503050406030204" pitchFamily="18" charset="0"/>
                      </a:rPr>
                      <m:t> </m:t>
                    </m:r>
                    <m:r>
                      <a:rPr lang="es-AR" sz="2400" b="0" i="1" smtClean="0">
                        <a:latin typeface="Cambria Math" panose="02040503050406030204" pitchFamily="18" charset="0"/>
                      </a:rPr>
                      <m:t>h𝑜𝑚𝑜𝑔𝑒𝑛𝑒𝑎</m:t>
                    </m:r>
                    <m:r>
                      <a:rPr lang="es-AR" sz="2400" b="0" i="1" smtClean="0">
                        <a:latin typeface="Cambria Math" panose="02040503050406030204" pitchFamily="18" charset="0"/>
                      </a:rPr>
                      <m:t> </m:t>
                    </m:r>
                    <m:r>
                      <a:rPr lang="es-AR" sz="2400" b="0" i="1" smtClean="0">
                        <a:latin typeface="Cambria Math" panose="02040503050406030204" pitchFamily="18" charset="0"/>
                      </a:rPr>
                      <m:t>𝑑𝑒</m:t>
                    </m:r>
                    <m:r>
                      <a:rPr lang="es-AR" sz="2400" b="0" i="1" smtClean="0">
                        <a:latin typeface="Cambria Math" panose="02040503050406030204" pitchFamily="18" charset="0"/>
                      </a:rPr>
                      <m:t> </m:t>
                    </m:r>
                    <m:r>
                      <a:rPr lang="es-AR" sz="2400" b="0" i="1" smtClean="0">
                        <a:latin typeface="Cambria Math" panose="02040503050406030204" pitchFamily="18" charset="0"/>
                      </a:rPr>
                      <m:t>𝑔𝑎𝑠𝑒𝑠</m:t>
                    </m:r>
                  </m:oMath>
                </a14:m>
                <a:r>
                  <a:rPr lang="es-AR" sz="2400" b="0" dirty="0"/>
                  <a:t>.</a:t>
                </a:r>
              </a:p>
              <a:p>
                <a:pPr marL="342900" indent="-342900">
                  <a:buFont typeface="Arial" panose="020B0604020202020204" pitchFamily="34" charset="0"/>
                  <a:buChar char="•"/>
                </a:pPr>
                <a:r>
                  <a:rPr lang="es-AR" sz="2400" dirty="0"/>
                  <a:t>Dispersión: depende del tamaño de la partícula dispersante.</a:t>
                </a:r>
              </a:p>
            </p:txBody>
          </p:sp>
        </mc:Choice>
        <mc:Fallback xmlns="">
          <p:sp>
            <p:nvSpPr>
              <p:cNvPr id="2" name="CuadroTexto 1"/>
              <p:cNvSpPr txBox="1">
                <a:spLocks noRot="1" noChangeAspect="1" noMove="1" noResize="1" noEditPoints="1" noAdjustHandles="1" noChangeArrowheads="1" noChangeShapeType="1" noTextEdit="1"/>
              </p:cNvSpPr>
              <p:nvPr/>
            </p:nvSpPr>
            <p:spPr>
              <a:xfrm>
                <a:off x="0" y="2679193"/>
                <a:ext cx="7949933" cy="1200329"/>
              </a:xfrm>
              <a:prstGeom prst="rect">
                <a:avLst/>
              </a:prstGeom>
              <a:blipFill rotWithShape="0">
                <a:blip r:embed="rId4"/>
                <a:stretch>
                  <a:fillRect l="-1150" t="-4082" r="-1150" b="-10714"/>
                </a:stretch>
              </a:blipFill>
            </p:spPr>
            <p:txBody>
              <a:bodyPr/>
              <a:lstStyle/>
              <a:p>
                <a:r>
                  <a:rPr lang="es-AR">
                    <a:noFill/>
                  </a:rPr>
                  <a:t> </a:t>
                </a:r>
              </a:p>
            </p:txBody>
          </p:sp>
        </mc:Fallback>
      </mc:AlternateContent>
      <p:sp>
        <p:nvSpPr>
          <p:cNvPr id="10" name="CuadroTexto 9"/>
          <p:cNvSpPr txBox="1"/>
          <p:nvPr/>
        </p:nvSpPr>
        <p:spPr>
          <a:xfrm>
            <a:off x="8567224" y="3417857"/>
            <a:ext cx="1233736" cy="461665"/>
          </a:xfrm>
          <a:prstGeom prst="rect">
            <a:avLst/>
          </a:prstGeom>
          <a:noFill/>
        </p:spPr>
        <p:txBody>
          <a:bodyPr wrap="none" rtlCol="0">
            <a:spAutoFit/>
          </a:bodyPr>
          <a:lstStyle/>
          <a:p>
            <a:r>
              <a:rPr lang="es-AR" sz="2400" dirty="0" err="1"/>
              <a:t>Rayleigh</a:t>
            </a:r>
            <a:endParaRPr lang="es-AR" sz="2400" dirty="0"/>
          </a:p>
        </p:txBody>
      </p:sp>
      <p:sp>
        <p:nvSpPr>
          <p:cNvPr id="11" name="CuadroTexto 10"/>
          <p:cNvSpPr txBox="1"/>
          <p:nvPr/>
        </p:nvSpPr>
        <p:spPr>
          <a:xfrm>
            <a:off x="8693833" y="4298923"/>
            <a:ext cx="671979" cy="461665"/>
          </a:xfrm>
          <a:prstGeom prst="rect">
            <a:avLst/>
          </a:prstGeom>
          <a:noFill/>
        </p:spPr>
        <p:txBody>
          <a:bodyPr wrap="none" rtlCol="0">
            <a:spAutoFit/>
          </a:bodyPr>
          <a:lstStyle/>
          <a:p>
            <a:r>
              <a:rPr lang="es-AR" sz="2400" dirty="0"/>
              <a:t>Mie</a:t>
            </a:r>
          </a:p>
        </p:txBody>
      </p:sp>
      <p:sp>
        <p:nvSpPr>
          <p:cNvPr id="12" name="Doble onda 11"/>
          <p:cNvSpPr/>
          <p:nvPr/>
        </p:nvSpPr>
        <p:spPr>
          <a:xfrm>
            <a:off x="9919731" y="3311064"/>
            <a:ext cx="1941341" cy="675249"/>
          </a:xfrm>
          <a:prstGeom prst="doubleWav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Doble onda 12"/>
          <p:cNvSpPr/>
          <p:nvPr/>
        </p:nvSpPr>
        <p:spPr>
          <a:xfrm>
            <a:off x="9907257" y="4225769"/>
            <a:ext cx="1941341" cy="675249"/>
          </a:xfrm>
          <a:prstGeom prst="doubleWave">
            <a:avLst/>
          </a:prstGeom>
          <a:solidFill>
            <a:schemeClr val="bg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p:cNvSpPr txBox="1"/>
          <p:nvPr/>
        </p:nvSpPr>
        <p:spPr>
          <a:xfrm>
            <a:off x="1" y="5052436"/>
            <a:ext cx="12192000" cy="830997"/>
          </a:xfrm>
          <a:prstGeom prst="rect">
            <a:avLst/>
          </a:prstGeom>
          <a:noFill/>
        </p:spPr>
        <p:txBody>
          <a:bodyPr wrap="square" rtlCol="0">
            <a:spAutoFit/>
          </a:bodyPr>
          <a:lstStyle/>
          <a:p>
            <a:r>
              <a:rPr lang="es-AR" sz="2400" dirty="0"/>
              <a:t>Es conveniente expresar los efectos de los fenómenos de absorción y dispersión como funciones “</a:t>
            </a:r>
            <a:r>
              <a:rPr lang="es-AR" sz="2400" dirty="0" err="1"/>
              <a:t>transmitancias</a:t>
            </a:r>
            <a:r>
              <a:rPr lang="es-AR" sz="2400" dirty="0"/>
              <a:t>”</a:t>
            </a:r>
            <a:r>
              <a:rPr lang="es-AR" dirty="0"/>
              <a:t> </a:t>
            </a:r>
          </a:p>
        </p:txBody>
      </p:sp>
      <p:pic>
        <p:nvPicPr>
          <p:cNvPr id="15" name="Imagen 14"/>
          <p:cNvPicPr>
            <a:picLocks noChangeAspect="1"/>
          </p:cNvPicPr>
          <p:nvPr/>
        </p:nvPicPr>
        <p:blipFill>
          <a:blip r:embed="rId5"/>
          <a:stretch>
            <a:fillRect/>
          </a:stretch>
        </p:blipFill>
        <p:spPr>
          <a:xfrm>
            <a:off x="3681128" y="5628398"/>
            <a:ext cx="4829744" cy="1092987"/>
          </a:xfrm>
          <a:prstGeom prst="rect">
            <a:avLst/>
          </a:prstGeom>
        </p:spPr>
      </p:pic>
      <p:pic>
        <p:nvPicPr>
          <p:cNvPr id="4" name="Imagen 3">
            <a:extLst>
              <a:ext uri="{FF2B5EF4-FFF2-40B4-BE49-F238E27FC236}">
                <a16:creationId xmlns:a16="http://schemas.microsoft.com/office/drawing/2014/main" id="{2A19A829-EBF8-164F-5729-3E07A26CFDA9}"/>
              </a:ext>
            </a:extLst>
          </p:cNvPr>
          <p:cNvPicPr>
            <a:picLocks noChangeAspect="1"/>
          </p:cNvPicPr>
          <p:nvPr/>
        </p:nvPicPr>
        <p:blipFill>
          <a:blip r:embed="rId6"/>
          <a:stretch>
            <a:fillRect/>
          </a:stretch>
        </p:blipFill>
        <p:spPr>
          <a:xfrm>
            <a:off x="209369" y="55595"/>
            <a:ext cx="693630" cy="657312"/>
          </a:xfrm>
          <a:prstGeom prst="rect">
            <a:avLst/>
          </a:prstGeom>
        </p:spPr>
      </p:pic>
      <p:sp>
        <p:nvSpPr>
          <p:cNvPr id="6" name="CuadroTexto 5">
            <a:extLst>
              <a:ext uri="{FF2B5EF4-FFF2-40B4-BE49-F238E27FC236}">
                <a16:creationId xmlns:a16="http://schemas.microsoft.com/office/drawing/2014/main" id="{769681B8-77DE-9123-7EDF-906228B754E4}"/>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9" name="Conector recto 8">
            <a:extLst>
              <a:ext uri="{FF2B5EF4-FFF2-40B4-BE49-F238E27FC236}">
                <a16:creationId xmlns:a16="http://schemas.microsoft.com/office/drawing/2014/main" id="{92C37A9F-1A7A-27F6-7B85-29288358BEB5}"/>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4" descr="CCT LOGO | CONICET Salta-Jujuy">
            <a:extLst>
              <a:ext uri="{FF2B5EF4-FFF2-40B4-BE49-F238E27FC236}">
                <a16:creationId xmlns:a16="http://schemas.microsoft.com/office/drawing/2014/main" id="{7C8529C9-5B32-4546-D027-A7B61A4E82C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50 años del escudo de la UNSa y la permanencia del sentir ...">
            <a:extLst>
              <a:ext uri="{FF2B5EF4-FFF2-40B4-BE49-F238E27FC236}">
                <a16:creationId xmlns:a16="http://schemas.microsoft.com/office/drawing/2014/main" id="{280DC93B-5B32-3BEA-2102-4957AAADEC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67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500" fill="hold"/>
                                        <p:tgtEl>
                                          <p:spTgt spid="15"/>
                                        </p:tgtEl>
                                        <p:attrNameLst>
                                          <p:attrName>ppt_w</p:attrName>
                                        </p:attrNameLst>
                                      </p:cBhvr>
                                      <p:tavLst>
                                        <p:tav tm="0">
                                          <p:val>
                                            <p:fltVal val="0"/>
                                          </p:val>
                                        </p:tav>
                                        <p:tav tm="100000">
                                          <p:val>
                                            <p:strVal val="#ppt_w"/>
                                          </p:val>
                                        </p:tav>
                                      </p:tavLst>
                                    </p:anim>
                                    <p:anim calcmode="lin" valueType="num">
                                      <p:cBhvr>
                                        <p:cTn id="56" dur="500" fill="hold"/>
                                        <p:tgtEl>
                                          <p:spTgt spid="15"/>
                                        </p:tgtEl>
                                        <p:attrNameLst>
                                          <p:attrName>ppt_h</p:attrName>
                                        </p:attrNameLst>
                                      </p:cBhvr>
                                      <p:tavLst>
                                        <p:tav tm="0">
                                          <p:val>
                                            <p:fltVal val="0"/>
                                          </p:val>
                                        </p:tav>
                                        <p:tav tm="100000">
                                          <p:val>
                                            <p:strVal val="#ppt_h"/>
                                          </p:val>
                                        </p:tav>
                                      </p:tavLst>
                                    </p:anim>
                                    <p:animEffect transition="in" filter="fade">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p:bldP spid="8" grpId="0"/>
      <p:bldP spid="2" grpId="0" build="p"/>
      <p:bldP spid="10" grpId="0"/>
      <p:bldP spid="11" grpId="0"/>
      <p:bldP spid="12" grpId="0" animBg="1"/>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475" y="882111"/>
            <a:ext cx="2272673" cy="461665"/>
          </a:xfrm>
          <a:prstGeom prst="rect">
            <a:avLst/>
          </a:prstGeom>
          <a:noFill/>
        </p:spPr>
        <p:txBody>
          <a:bodyPr wrap="none" rtlCol="0">
            <a:spAutoFit/>
          </a:bodyPr>
          <a:lstStyle/>
          <a:p>
            <a:r>
              <a:rPr lang="es-AR" sz="2400" dirty="0"/>
              <a:t>Ley de Ångström</a:t>
            </a:r>
          </a:p>
        </p:txBody>
      </p:sp>
      <mc:AlternateContent xmlns:mc="http://schemas.openxmlformats.org/markup-compatibility/2006" xmlns:a14="http://schemas.microsoft.com/office/drawing/2010/main">
        <mc:Choice Requires="a14">
          <p:sp>
            <p:nvSpPr>
              <p:cNvPr id="5" name="CuadroTexto 4"/>
              <p:cNvSpPr txBox="1"/>
              <p:nvPr/>
            </p:nvSpPr>
            <p:spPr>
              <a:xfrm>
                <a:off x="2334439" y="1129861"/>
                <a:ext cx="2257865" cy="10181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AR" sz="2800" i="1" smtClean="0">
                          <a:latin typeface="Cambria Math" panose="02040503050406030204" pitchFamily="18" charset="0"/>
                          <a:ea typeface="Cambria Math" panose="02040503050406030204" pitchFamily="18" charset="0"/>
                        </a:rPr>
                        <m:t>𝜏</m:t>
                      </m:r>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𝛽</m:t>
                      </m:r>
                      <m:sSup>
                        <m:sSupPr>
                          <m:ctrlPr>
                            <a:rPr lang="es-AR" sz="2800" b="0" i="1" smtClean="0">
                              <a:latin typeface="Cambria Math" panose="02040503050406030204" pitchFamily="18" charset="0"/>
                              <a:ea typeface="Cambria Math" panose="02040503050406030204" pitchFamily="18" charset="0"/>
                            </a:rPr>
                          </m:ctrlPr>
                        </m:sSupPr>
                        <m:e>
                          <m:d>
                            <m:dPr>
                              <m:ctrlPr>
                                <a:rPr lang="es-AR" sz="2800" b="0" i="1" smtClean="0">
                                  <a:latin typeface="Cambria Math" panose="02040503050406030204" pitchFamily="18" charset="0"/>
                                  <a:ea typeface="Cambria Math" panose="02040503050406030204" pitchFamily="18" charset="0"/>
                                </a:rPr>
                              </m:ctrlPr>
                            </m:dPr>
                            <m:e>
                              <m:f>
                                <m:fPr>
                                  <m:ctrlPr>
                                    <a:rPr lang="es-AR" sz="2800" b="0" i="1" smtClean="0">
                                      <a:latin typeface="Cambria Math" panose="02040503050406030204" pitchFamily="18" charset="0"/>
                                      <a:ea typeface="Cambria Math" panose="02040503050406030204" pitchFamily="18" charset="0"/>
                                    </a:rPr>
                                  </m:ctrlPr>
                                </m:fPr>
                                <m:num>
                                  <m:r>
                                    <a:rPr lang="es-AR" sz="2800" b="0" i="1" smtClean="0">
                                      <a:latin typeface="Cambria Math" panose="02040503050406030204" pitchFamily="18" charset="0"/>
                                      <a:ea typeface="Cambria Math" panose="02040503050406030204" pitchFamily="18" charset="0"/>
                                    </a:rPr>
                                    <m:t>𝜆</m:t>
                                  </m:r>
                                </m:num>
                                <m:den>
                                  <m:sSub>
                                    <m:sSubPr>
                                      <m:ctrlPr>
                                        <a:rPr lang="es-AR" sz="2800" b="0" i="1" smtClean="0">
                                          <a:latin typeface="Cambria Math" panose="02040503050406030204" pitchFamily="18" charset="0"/>
                                          <a:ea typeface="Cambria Math" panose="02040503050406030204" pitchFamily="18" charset="0"/>
                                        </a:rPr>
                                      </m:ctrlPr>
                                    </m:sSubPr>
                                    <m:e>
                                      <m:r>
                                        <a:rPr lang="es-AR" sz="2800" b="0" i="1" smtClean="0">
                                          <a:latin typeface="Cambria Math" panose="02040503050406030204" pitchFamily="18" charset="0"/>
                                          <a:ea typeface="Cambria Math" panose="02040503050406030204" pitchFamily="18" charset="0"/>
                                        </a:rPr>
                                        <m:t>𝜆</m:t>
                                      </m:r>
                                    </m:e>
                                    <m:sub>
                                      <m:r>
                                        <a:rPr lang="es-AR" sz="2800" b="0" i="1" smtClean="0">
                                          <a:latin typeface="Cambria Math" panose="02040503050406030204" pitchFamily="18" charset="0"/>
                                          <a:ea typeface="Cambria Math" panose="02040503050406030204" pitchFamily="18" charset="0"/>
                                        </a:rPr>
                                        <m:t>0</m:t>
                                      </m:r>
                                    </m:sub>
                                  </m:sSub>
                                </m:den>
                              </m:f>
                            </m:e>
                          </m:d>
                        </m:e>
                        <m:sup>
                          <m:r>
                            <a:rPr lang="es-AR" sz="2800" b="0" i="1" smtClean="0">
                              <a:latin typeface="Cambria Math" panose="02040503050406030204" pitchFamily="18" charset="0"/>
                              <a:ea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𝛼</m:t>
                          </m:r>
                        </m:sup>
                      </m:sSup>
                    </m:oMath>
                  </m:oMathPara>
                </a14:m>
                <a:endParaRPr lang="es-AR" sz="2800" dirty="0"/>
              </a:p>
            </p:txBody>
          </p:sp>
        </mc:Choice>
        <mc:Fallback xmlns="">
          <p:sp>
            <p:nvSpPr>
              <p:cNvPr id="5" name="CuadroTexto 4"/>
              <p:cNvSpPr txBox="1">
                <a:spLocks noRot="1" noChangeAspect="1" noMove="1" noResize="1" noEditPoints="1" noAdjustHandles="1" noChangeArrowheads="1" noChangeShapeType="1" noTextEdit="1"/>
              </p:cNvSpPr>
              <p:nvPr/>
            </p:nvSpPr>
            <p:spPr>
              <a:xfrm>
                <a:off x="2334439" y="1129861"/>
                <a:ext cx="2257865" cy="1018164"/>
              </a:xfrm>
              <a:prstGeom prst="rect">
                <a:avLst/>
              </a:prstGeom>
              <a:blipFill>
                <a:blip r:embed="rId2"/>
                <a:stretch>
                  <a:fillRect/>
                </a:stretch>
              </a:blipFill>
            </p:spPr>
            <p:txBody>
              <a:bodyPr/>
              <a:lstStyle/>
              <a:p>
                <a:r>
                  <a:rPr lang="es-AR">
                    <a:noFill/>
                  </a:rPr>
                  <a:t> </a:t>
                </a:r>
              </a:p>
            </p:txBody>
          </p:sp>
        </mc:Fallback>
      </mc:AlternateContent>
      <p:sp>
        <p:nvSpPr>
          <p:cNvPr id="8" name="CuadroTexto 7"/>
          <p:cNvSpPr txBox="1"/>
          <p:nvPr/>
        </p:nvSpPr>
        <p:spPr>
          <a:xfrm>
            <a:off x="98475" y="2488029"/>
            <a:ext cx="3421514" cy="461665"/>
          </a:xfrm>
          <a:prstGeom prst="rect">
            <a:avLst/>
          </a:prstGeom>
          <a:noFill/>
        </p:spPr>
        <p:txBody>
          <a:bodyPr wrap="none" rtlCol="0">
            <a:spAutoFit/>
          </a:bodyPr>
          <a:lstStyle/>
          <a:p>
            <a:r>
              <a:rPr lang="es-AR" sz="2400" dirty="0"/>
              <a:t>Transmitancia de </a:t>
            </a:r>
            <a:r>
              <a:rPr lang="es-AR" sz="2400" dirty="0" err="1"/>
              <a:t>Rayleigh</a:t>
            </a:r>
            <a:endParaRPr lang="es-AR" sz="2400" dirty="0"/>
          </a:p>
        </p:txBody>
      </p:sp>
      <p:sp>
        <p:nvSpPr>
          <p:cNvPr id="9" name="Rectángulo 8"/>
          <p:cNvSpPr/>
          <p:nvPr/>
        </p:nvSpPr>
        <p:spPr>
          <a:xfrm>
            <a:off x="98475" y="3019947"/>
            <a:ext cx="2859757" cy="461665"/>
          </a:xfrm>
          <a:prstGeom prst="rect">
            <a:avLst/>
          </a:prstGeom>
        </p:spPr>
        <p:txBody>
          <a:bodyPr wrap="none">
            <a:spAutoFit/>
          </a:bodyPr>
          <a:lstStyle/>
          <a:p>
            <a:r>
              <a:rPr lang="es-AR" sz="2400" dirty="0"/>
              <a:t>Transmitancia de Mie</a:t>
            </a:r>
          </a:p>
        </p:txBody>
      </p:sp>
      <mc:AlternateContent xmlns:mc="http://schemas.openxmlformats.org/markup-compatibility/2006" xmlns:a14="http://schemas.microsoft.com/office/drawing/2010/main">
        <mc:Choice Requires="a14">
          <p:sp>
            <p:nvSpPr>
              <p:cNvPr id="10" name="CuadroTexto 9"/>
              <p:cNvSpPr txBox="1"/>
              <p:nvPr/>
            </p:nvSpPr>
            <p:spPr>
              <a:xfrm>
                <a:off x="3830583" y="2501215"/>
                <a:ext cx="3939989" cy="518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800" i="1" smtClean="0">
                              <a:latin typeface="Cambria Math" panose="02040503050406030204" pitchFamily="18" charset="0"/>
                            </a:rPr>
                          </m:ctrlPr>
                        </m:sSubPr>
                        <m:e>
                          <m:r>
                            <a:rPr lang="es-AR" sz="2800" b="0" i="1" smtClean="0">
                              <a:latin typeface="Cambria Math" panose="02040503050406030204" pitchFamily="18" charset="0"/>
                            </a:rPr>
                            <m:t>𝑇</m:t>
                          </m:r>
                        </m:e>
                        <m:sub>
                          <m:r>
                            <a:rPr lang="es-AR" sz="2800" b="0" i="1" smtClean="0">
                              <a:latin typeface="Cambria Math" panose="02040503050406030204" pitchFamily="18" charset="0"/>
                            </a:rPr>
                            <m:t>𝑅</m:t>
                          </m:r>
                          <m:r>
                            <a:rPr lang="es-AR" sz="2800" b="0" i="1" smtClean="0">
                              <a:latin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𝜆</m:t>
                          </m:r>
                        </m:sub>
                      </m:sSub>
                      <m:r>
                        <a:rPr lang="es-AR" sz="2800" b="0" i="1" smtClean="0">
                          <a:latin typeface="Cambria Math" panose="02040503050406030204" pitchFamily="18" charset="0"/>
                        </a:rPr>
                        <m:t>= </m:t>
                      </m:r>
                      <m:sSup>
                        <m:sSupPr>
                          <m:ctrlPr>
                            <a:rPr lang="es-AR" sz="2800" b="0" i="1" smtClean="0">
                              <a:latin typeface="Cambria Math" panose="02040503050406030204" pitchFamily="18" charset="0"/>
                            </a:rPr>
                          </m:ctrlPr>
                        </m:sSupPr>
                        <m:e>
                          <m:r>
                            <a:rPr lang="es-AR" sz="2800" b="0" i="1" smtClean="0">
                              <a:latin typeface="Cambria Math" panose="02040503050406030204" pitchFamily="18" charset="0"/>
                            </a:rPr>
                            <m:t>𝑒</m:t>
                          </m:r>
                        </m:e>
                        <m:sup>
                          <m:sSup>
                            <m:sSupPr>
                              <m:ctrlPr>
                                <a:rPr lang="es-AR" sz="2800" b="0" i="1" smtClean="0">
                                  <a:latin typeface="Cambria Math" panose="02040503050406030204" pitchFamily="18" charset="0"/>
                                </a:rPr>
                              </m:ctrlPr>
                            </m:sSupPr>
                            <m:e>
                              <m:r>
                                <a:rPr lang="es-AR" sz="2800" b="0" i="1" smtClean="0">
                                  <a:latin typeface="Cambria Math" panose="02040503050406030204" pitchFamily="18" charset="0"/>
                                </a:rPr>
                                <m:t>−0.008735</m:t>
                              </m:r>
                              <m:r>
                                <a:rPr lang="es-AR" sz="2800" b="0" i="1" smtClean="0">
                                  <a:latin typeface="Cambria Math" panose="02040503050406030204" pitchFamily="18" charset="0"/>
                                  <a:ea typeface="Cambria Math" panose="02040503050406030204" pitchFamily="18" charset="0"/>
                                </a:rPr>
                                <m:t>𝜆</m:t>
                              </m:r>
                            </m:e>
                            <m:sup>
                              <m:r>
                                <a:rPr lang="es-AR" sz="2800" b="0" i="1" smtClean="0">
                                  <a:latin typeface="Cambria Math" panose="02040503050406030204" pitchFamily="18" charset="0"/>
                                </a:rPr>
                                <m:t>−4.08</m:t>
                              </m:r>
                            </m:sup>
                          </m:sSup>
                          <m:r>
                            <a:rPr lang="es-AR" sz="2800" b="0" i="1" smtClean="0">
                              <a:latin typeface="Cambria Math" panose="02040503050406030204" pitchFamily="18" charset="0"/>
                            </a:rPr>
                            <m:t>.</m:t>
                          </m:r>
                          <m:sSub>
                            <m:sSubPr>
                              <m:ctrlPr>
                                <a:rPr lang="es-AR" sz="2800" b="0" i="1" smtClean="0">
                                  <a:latin typeface="Cambria Math" panose="02040503050406030204" pitchFamily="18" charset="0"/>
                                </a:rPr>
                              </m:ctrlPr>
                            </m:sSubPr>
                            <m:e>
                              <m:r>
                                <a:rPr lang="es-AR" sz="2800" b="0" i="1" smtClean="0">
                                  <a:latin typeface="Cambria Math" panose="02040503050406030204" pitchFamily="18" charset="0"/>
                                </a:rPr>
                                <m:t>𝑚</m:t>
                              </m:r>
                            </m:e>
                            <m:sub>
                              <m:r>
                                <a:rPr lang="es-AR" sz="2800" b="0" i="1" smtClean="0">
                                  <a:latin typeface="Cambria Math" panose="02040503050406030204" pitchFamily="18" charset="0"/>
                                </a:rPr>
                                <m:t>𝑎</m:t>
                              </m:r>
                            </m:sub>
                          </m:sSub>
                        </m:sup>
                      </m:sSup>
                    </m:oMath>
                  </m:oMathPara>
                </a14:m>
                <a:endParaRPr lang="es-AR" sz="2800"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3830583" y="2501215"/>
                <a:ext cx="3939989" cy="518732"/>
              </a:xfrm>
              <a:prstGeom prst="rect">
                <a:avLst/>
              </a:prstGeom>
              <a:blipFill rotWithShape="0">
                <a:blip r:embed="rId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1" name="CuadroTexto 10"/>
              <p:cNvSpPr txBox="1"/>
              <p:nvPr/>
            </p:nvSpPr>
            <p:spPr>
              <a:xfrm>
                <a:off x="3830583" y="2949694"/>
                <a:ext cx="2781081" cy="4991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sz="2800" i="1" smtClean="0">
                              <a:latin typeface="Cambria Math" panose="02040503050406030204" pitchFamily="18" charset="0"/>
                            </a:rPr>
                          </m:ctrlPr>
                        </m:sSubPr>
                        <m:e>
                          <m:r>
                            <a:rPr lang="es-AR" sz="2800" b="0" i="1" smtClean="0">
                              <a:latin typeface="Cambria Math" panose="02040503050406030204" pitchFamily="18" charset="0"/>
                            </a:rPr>
                            <m:t>𝑇</m:t>
                          </m:r>
                        </m:e>
                        <m:sub>
                          <m:r>
                            <a:rPr lang="es-AR" sz="2800" b="0" i="1" smtClean="0">
                              <a:latin typeface="Cambria Math" panose="02040503050406030204" pitchFamily="18" charset="0"/>
                            </a:rPr>
                            <m:t>𝑀</m:t>
                          </m:r>
                          <m:r>
                            <a:rPr lang="es-AR" sz="2800" b="0" i="1" smtClean="0">
                              <a:latin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𝜆</m:t>
                          </m:r>
                        </m:sub>
                      </m:sSub>
                      <m:r>
                        <a:rPr lang="es-AR" sz="2800" b="0" i="1" smtClean="0">
                          <a:latin typeface="Cambria Math" panose="02040503050406030204" pitchFamily="18" charset="0"/>
                        </a:rPr>
                        <m:t>= </m:t>
                      </m:r>
                      <m:sSup>
                        <m:sSupPr>
                          <m:ctrlPr>
                            <a:rPr lang="es-AR" sz="2800" b="0" i="1" smtClean="0">
                              <a:latin typeface="Cambria Math" panose="02040503050406030204" pitchFamily="18" charset="0"/>
                            </a:rPr>
                          </m:ctrlPr>
                        </m:sSupPr>
                        <m:e>
                          <m:r>
                            <a:rPr lang="es-AR" sz="2800" b="0" i="1" smtClean="0">
                              <a:latin typeface="Cambria Math" panose="02040503050406030204" pitchFamily="18" charset="0"/>
                            </a:rPr>
                            <m:t>𝑒</m:t>
                          </m:r>
                        </m:e>
                        <m:sup>
                          <m:sSup>
                            <m:sSupPr>
                              <m:ctrlPr>
                                <a:rPr lang="es-AR" sz="2800" b="0" i="1" smtClean="0">
                                  <a:latin typeface="Cambria Math" panose="02040503050406030204" pitchFamily="18" charset="0"/>
                                </a:rPr>
                              </m:ctrlPr>
                            </m:sSupPr>
                            <m:e>
                              <m:r>
                                <a:rPr lang="es-AR" sz="2800" b="0" i="1" smtClean="0">
                                  <a:latin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𝛽𝜆</m:t>
                              </m:r>
                            </m:e>
                            <m:sup>
                              <m:r>
                                <a:rPr lang="es-AR" sz="2800" b="0" i="1" smtClean="0">
                                  <a:latin typeface="Cambria Math" panose="02040503050406030204" pitchFamily="18" charset="0"/>
                                </a:rPr>
                                <m:t>−</m:t>
                              </m:r>
                              <m:r>
                                <a:rPr lang="es-AR" sz="2800" b="0" i="1" smtClean="0">
                                  <a:latin typeface="Cambria Math" panose="02040503050406030204" pitchFamily="18" charset="0"/>
                                  <a:ea typeface="Cambria Math" panose="02040503050406030204" pitchFamily="18" charset="0"/>
                                </a:rPr>
                                <m:t>𝛼</m:t>
                              </m:r>
                            </m:sup>
                          </m:sSup>
                          <m:r>
                            <a:rPr lang="es-AR" sz="2800" b="0" i="1" smtClean="0">
                              <a:latin typeface="Cambria Math" panose="02040503050406030204" pitchFamily="18" charset="0"/>
                            </a:rPr>
                            <m:t>.</m:t>
                          </m:r>
                          <m:sSub>
                            <m:sSubPr>
                              <m:ctrlPr>
                                <a:rPr lang="es-AR" sz="2800" b="0" i="1" smtClean="0">
                                  <a:latin typeface="Cambria Math" panose="02040503050406030204" pitchFamily="18" charset="0"/>
                                </a:rPr>
                              </m:ctrlPr>
                            </m:sSubPr>
                            <m:e>
                              <m:r>
                                <a:rPr lang="es-AR" sz="2800" b="0" i="1" smtClean="0">
                                  <a:latin typeface="Cambria Math" panose="02040503050406030204" pitchFamily="18" charset="0"/>
                                </a:rPr>
                                <m:t>𝑚</m:t>
                              </m:r>
                            </m:e>
                            <m:sub>
                              <m:r>
                                <a:rPr lang="es-AR" sz="2800" b="0" i="1" smtClean="0">
                                  <a:latin typeface="Cambria Math" panose="02040503050406030204" pitchFamily="18" charset="0"/>
                                </a:rPr>
                                <m:t>𝑎</m:t>
                              </m:r>
                            </m:sub>
                          </m:sSub>
                        </m:sup>
                      </m:sSup>
                    </m:oMath>
                  </m:oMathPara>
                </a14:m>
                <a:endParaRPr lang="es-AR" sz="2800" dirty="0"/>
              </a:p>
            </p:txBody>
          </p:sp>
        </mc:Choice>
        <mc:Fallback xmlns="">
          <p:sp>
            <p:nvSpPr>
              <p:cNvPr id="11" name="CuadroTexto 10"/>
              <p:cNvSpPr txBox="1">
                <a:spLocks noRot="1" noChangeAspect="1" noMove="1" noResize="1" noEditPoints="1" noAdjustHandles="1" noChangeArrowheads="1" noChangeShapeType="1" noTextEdit="1"/>
              </p:cNvSpPr>
              <p:nvPr/>
            </p:nvSpPr>
            <p:spPr>
              <a:xfrm>
                <a:off x="3830583" y="2949694"/>
                <a:ext cx="2781081" cy="499176"/>
              </a:xfrm>
              <a:prstGeom prst="rect">
                <a:avLst/>
              </a:prstGeom>
              <a:blipFill rotWithShape="0">
                <a:blip r:embed="rId4"/>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3" name="CuadroTexto 12"/>
              <p:cNvSpPr txBox="1"/>
              <p:nvPr/>
            </p:nvSpPr>
            <p:spPr>
              <a:xfrm>
                <a:off x="4997316" y="881869"/>
                <a:ext cx="4456926" cy="369332"/>
              </a:xfrm>
              <a:prstGeom prst="rect">
                <a:avLst/>
              </a:prstGeom>
              <a:noFill/>
            </p:spPr>
            <p:txBody>
              <a:bodyPr wrap="none" lIns="0" tIns="0" rIns="0" bIns="0" rtlCol="0">
                <a:spAutoFit/>
              </a:bodyPr>
              <a:lstStyle/>
              <a:p>
                <a14:m>
                  <m:oMath xmlns:m="http://schemas.openxmlformats.org/officeDocument/2006/math">
                    <m:r>
                      <a:rPr lang="es-AR" sz="2400" i="1" smtClean="0">
                        <a:latin typeface="Cambria Math" panose="02040503050406030204" pitchFamily="18" charset="0"/>
                        <a:ea typeface="Cambria Math" panose="02040503050406030204" pitchFamily="18" charset="0"/>
                      </a:rPr>
                      <m:t>𝛽</m:t>
                    </m:r>
                  </m:oMath>
                </a14:m>
                <a:r>
                  <a:rPr lang="es-AR" sz="2400" dirty="0"/>
                  <a:t> relacionado con la concentración.</a:t>
                </a:r>
              </a:p>
            </p:txBody>
          </p:sp>
        </mc:Choice>
        <mc:Fallback xmlns="">
          <p:sp>
            <p:nvSpPr>
              <p:cNvPr id="13" name="CuadroTexto 12"/>
              <p:cNvSpPr txBox="1">
                <a:spLocks noRot="1" noChangeAspect="1" noMove="1" noResize="1" noEditPoints="1" noAdjustHandles="1" noChangeArrowheads="1" noChangeShapeType="1" noTextEdit="1"/>
              </p:cNvSpPr>
              <p:nvPr/>
            </p:nvSpPr>
            <p:spPr>
              <a:xfrm>
                <a:off x="4997316" y="881869"/>
                <a:ext cx="4456926" cy="369332"/>
              </a:xfrm>
              <a:prstGeom prst="rect">
                <a:avLst/>
              </a:prstGeom>
              <a:blipFill>
                <a:blip r:embed="rId5"/>
                <a:stretch>
                  <a:fillRect l="-3283" t="-26667" r="-3010" b="-50000"/>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4" name="CuadroTexto 13"/>
              <p:cNvSpPr txBox="1"/>
              <p:nvPr/>
            </p:nvSpPr>
            <p:spPr>
              <a:xfrm>
                <a:off x="4881002" y="1473070"/>
                <a:ext cx="61167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AR" sz="2400" i="1" smtClean="0">
                          <a:latin typeface="Cambria Math" panose="02040503050406030204" pitchFamily="18" charset="0"/>
                          <a:ea typeface="Cambria Math" panose="02040503050406030204" pitchFamily="18" charset="0"/>
                        </a:rPr>
                        <m:t>𝛼</m:t>
                      </m:r>
                      <m:r>
                        <a:rPr lang="es-AR" sz="2400" b="0" i="1" smtClean="0">
                          <a:latin typeface="Cambria Math" panose="02040503050406030204" pitchFamily="18" charset="0"/>
                          <a:ea typeface="Cambria Math" panose="02040503050406030204" pitchFamily="18" charset="0"/>
                        </a:rPr>
                        <m:t> </m:t>
                      </m:r>
                      <m:r>
                        <a:rPr lang="es-AR" sz="2400" b="0" i="0" smtClean="0">
                          <a:latin typeface="Cambria Math" panose="02040503050406030204" pitchFamily="18" charset="0"/>
                          <a:ea typeface="Cambria Math" panose="02040503050406030204" pitchFamily="18" charset="0"/>
                        </a:rPr>
                        <m:t> </m:t>
                      </m:r>
                      <m:r>
                        <m:rPr>
                          <m:sty m:val="p"/>
                        </m:rPr>
                        <a:rPr lang="es-AR" sz="2400" b="0" i="0" smtClean="0">
                          <a:latin typeface="Cambria Math" panose="02040503050406030204" pitchFamily="18" charset="0"/>
                          <a:ea typeface="Cambria Math" panose="02040503050406030204" pitchFamily="18" charset="0"/>
                        </a:rPr>
                        <m:t>relacionado</m:t>
                      </m:r>
                      <m:r>
                        <a:rPr lang="es-AR" sz="2400" b="0" i="0" smtClean="0">
                          <a:latin typeface="Cambria Math" panose="02040503050406030204" pitchFamily="18" charset="0"/>
                          <a:ea typeface="Cambria Math" panose="02040503050406030204" pitchFamily="18" charset="0"/>
                        </a:rPr>
                        <m:t> </m:t>
                      </m:r>
                      <m:r>
                        <m:rPr>
                          <m:sty m:val="p"/>
                        </m:rPr>
                        <a:rPr lang="es-AR" sz="2400" b="0" i="0" smtClean="0">
                          <a:latin typeface="Cambria Math" panose="02040503050406030204" pitchFamily="18" charset="0"/>
                          <a:ea typeface="Cambria Math" panose="02040503050406030204" pitchFamily="18" charset="0"/>
                        </a:rPr>
                        <m:t>con</m:t>
                      </m:r>
                      <m:r>
                        <a:rPr lang="es-AR" sz="2400" b="0" i="0" smtClean="0">
                          <a:latin typeface="Cambria Math" panose="02040503050406030204" pitchFamily="18" charset="0"/>
                          <a:ea typeface="Cambria Math" panose="02040503050406030204" pitchFamily="18" charset="0"/>
                        </a:rPr>
                        <m:t> </m:t>
                      </m:r>
                      <m:r>
                        <m:rPr>
                          <m:sty m:val="p"/>
                        </m:rPr>
                        <a:rPr lang="es-AR" sz="2400" b="0" i="0" smtClean="0">
                          <a:latin typeface="Cambria Math" panose="02040503050406030204" pitchFamily="18" charset="0"/>
                          <a:ea typeface="Cambria Math" panose="02040503050406030204" pitchFamily="18" charset="0"/>
                        </a:rPr>
                        <m:t>el</m:t>
                      </m:r>
                      <m:r>
                        <a:rPr lang="es-AR" sz="2400" b="0" i="0" smtClean="0">
                          <a:latin typeface="Cambria Math" panose="02040503050406030204" pitchFamily="18" charset="0"/>
                          <a:ea typeface="Cambria Math" panose="02040503050406030204" pitchFamily="18" charset="0"/>
                        </a:rPr>
                        <m:t> </m:t>
                      </m:r>
                      <m:r>
                        <m:rPr>
                          <m:sty m:val="p"/>
                        </m:rPr>
                        <a:rPr lang="es-AR" sz="2400" b="0" i="0" smtClean="0">
                          <a:latin typeface="Cambria Math" panose="02040503050406030204" pitchFamily="18" charset="0"/>
                          <a:ea typeface="Cambria Math" panose="02040503050406030204" pitchFamily="18" charset="0"/>
                        </a:rPr>
                        <m:t>tama</m:t>
                      </m:r>
                      <m:r>
                        <a:rPr lang="es-AR" sz="2400" b="0" i="0" smtClean="0">
                          <a:latin typeface="Cambria Math" panose="02040503050406030204" pitchFamily="18" charset="0"/>
                          <a:ea typeface="Cambria Math" panose="02040503050406030204" pitchFamily="18" charset="0"/>
                        </a:rPr>
                        <m:t>ñ</m:t>
                      </m:r>
                      <m:r>
                        <m:rPr>
                          <m:sty m:val="p"/>
                        </m:rPr>
                        <a:rPr lang="es-AR" sz="2400" b="0" i="0" smtClean="0">
                          <a:latin typeface="Cambria Math" panose="02040503050406030204" pitchFamily="18" charset="0"/>
                          <a:ea typeface="Cambria Math" panose="02040503050406030204" pitchFamily="18" charset="0"/>
                        </a:rPr>
                        <m:t>o</m:t>
                      </m:r>
                      <m:r>
                        <a:rPr lang="es-AR" sz="2400" b="0" i="0" smtClean="0">
                          <a:latin typeface="Cambria Math" panose="02040503050406030204" pitchFamily="18" charset="0"/>
                          <a:ea typeface="Cambria Math" panose="02040503050406030204" pitchFamily="18" charset="0"/>
                        </a:rPr>
                        <m:t> </m:t>
                      </m:r>
                      <m:r>
                        <m:rPr>
                          <m:sty m:val="p"/>
                        </m:rPr>
                        <a:rPr lang="es-AR" sz="2400" b="0" i="0" smtClean="0">
                          <a:latin typeface="Cambria Math" panose="02040503050406030204" pitchFamily="18" charset="0"/>
                          <a:ea typeface="Cambria Math" panose="02040503050406030204" pitchFamily="18" charset="0"/>
                        </a:rPr>
                        <m:t>de</m:t>
                      </m:r>
                      <m:r>
                        <a:rPr lang="es-AR" sz="2400" b="0" i="0" smtClean="0">
                          <a:latin typeface="Cambria Math" panose="02040503050406030204" pitchFamily="18" charset="0"/>
                          <a:ea typeface="Cambria Math" panose="02040503050406030204" pitchFamily="18" charset="0"/>
                        </a:rPr>
                        <m:t> </m:t>
                      </m:r>
                      <m:r>
                        <m:rPr>
                          <m:sty m:val="p"/>
                        </m:rPr>
                        <a:rPr lang="es-AR" sz="2400" b="0" i="0" smtClean="0">
                          <a:latin typeface="Cambria Math" panose="02040503050406030204" pitchFamily="18" charset="0"/>
                          <a:ea typeface="Cambria Math" panose="02040503050406030204" pitchFamily="18" charset="0"/>
                        </a:rPr>
                        <m:t>las</m:t>
                      </m:r>
                      <m:r>
                        <a:rPr lang="es-AR" sz="2400" b="0" i="0" smtClean="0">
                          <a:latin typeface="Cambria Math" panose="02040503050406030204" pitchFamily="18" charset="0"/>
                          <a:ea typeface="Cambria Math" panose="02040503050406030204" pitchFamily="18" charset="0"/>
                        </a:rPr>
                        <m:t> </m:t>
                      </m:r>
                      <m:r>
                        <m:rPr>
                          <m:sty m:val="p"/>
                        </m:rPr>
                        <a:rPr lang="es-AR" sz="2400" b="0" i="0" smtClean="0">
                          <a:latin typeface="Cambria Math" panose="02040503050406030204" pitchFamily="18" charset="0"/>
                          <a:ea typeface="Cambria Math" panose="02040503050406030204" pitchFamily="18" charset="0"/>
                        </a:rPr>
                        <m:t>particulas</m:t>
                      </m:r>
                      <m:r>
                        <a:rPr lang="es-AR" sz="2400" b="0" i="0" smtClean="0">
                          <a:latin typeface="Cambria Math" panose="02040503050406030204" pitchFamily="18" charset="0"/>
                          <a:ea typeface="Cambria Math" panose="02040503050406030204" pitchFamily="18" charset="0"/>
                        </a:rPr>
                        <m:t>.</m:t>
                      </m:r>
                    </m:oMath>
                  </m:oMathPara>
                </a14:m>
                <a:endParaRPr lang="es-AR" sz="2400" b="0" dirty="0">
                  <a:ea typeface="Cambria Math" panose="02040503050406030204" pitchFamily="18" charset="0"/>
                </a:endParaRPr>
              </a:p>
            </p:txBody>
          </p:sp>
        </mc:Choice>
        <mc:Fallback xmlns="">
          <p:sp>
            <p:nvSpPr>
              <p:cNvPr id="14" name="CuadroTexto 13"/>
              <p:cNvSpPr txBox="1">
                <a:spLocks noRot="1" noChangeAspect="1" noMove="1" noResize="1" noEditPoints="1" noAdjustHandles="1" noChangeArrowheads="1" noChangeShapeType="1" noTextEdit="1"/>
              </p:cNvSpPr>
              <p:nvPr/>
            </p:nvSpPr>
            <p:spPr>
              <a:xfrm>
                <a:off x="4881002" y="1473070"/>
                <a:ext cx="6116739" cy="369332"/>
              </a:xfrm>
              <a:prstGeom prst="rect">
                <a:avLst/>
              </a:prstGeom>
              <a:blipFill>
                <a:blip r:embed="rId6"/>
                <a:stretch>
                  <a:fillRect l="-299" r="-299" b="-35000"/>
                </a:stretch>
              </a:blipFill>
            </p:spPr>
            <p:txBody>
              <a:bodyPr/>
              <a:lstStyle/>
              <a:p>
                <a:r>
                  <a:rPr lang="es-AR">
                    <a:noFill/>
                  </a:rPr>
                  <a:t> </a:t>
                </a:r>
              </a:p>
            </p:txBody>
          </p:sp>
        </mc:Fallback>
      </mc:AlternateContent>
      <p:sp>
        <p:nvSpPr>
          <p:cNvPr id="15" name="CuadroTexto 14"/>
          <p:cNvSpPr txBox="1"/>
          <p:nvPr/>
        </p:nvSpPr>
        <p:spPr>
          <a:xfrm>
            <a:off x="9896157" y="875868"/>
            <a:ext cx="1101584" cy="369332"/>
          </a:xfrm>
          <a:prstGeom prst="rect">
            <a:avLst/>
          </a:prstGeom>
          <a:noFill/>
        </p:spPr>
        <p:txBody>
          <a:bodyPr wrap="none" rtlCol="0">
            <a:spAutoFit/>
          </a:bodyPr>
          <a:lstStyle/>
          <a:p>
            <a:r>
              <a:rPr lang="es-AR" dirty="0"/>
              <a:t>0.01 a 0.5</a:t>
            </a:r>
          </a:p>
        </p:txBody>
      </p:sp>
      <p:sp>
        <p:nvSpPr>
          <p:cNvPr id="16" name="CuadroTexto 15"/>
          <p:cNvSpPr txBox="1"/>
          <p:nvPr/>
        </p:nvSpPr>
        <p:spPr>
          <a:xfrm>
            <a:off x="4846009" y="1793321"/>
            <a:ext cx="2398221" cy="369332"/>
          </a:xfrm>
          <a:prstGeom prst="rect">
            <a:avLst/>
          </a:prstGeom>
          <a:noFill/>
        </p:spPr>
        <p:txBody>
          <a:bodyPr wrap="none" rtlCol="0">
            <a:spAutoFit/>
          </a:bodyPr>
          <a:lstStyle/>
          <a:p>
            <a:r>
              <a:rPr lang="es-AR" dirty="0"/>
              <a:t>1 a 4, valor normal 1.14</a:t>
            </a:r>
          </a:p>
        </p:txBody>
      </p:sp>
      <p:sp>
        <p:nvSpPr>
          <p:cNvPr id="17" name="Rectángulo 16"/>
          <p:cNvSpPr/>
          <p:nvPr/>
        </p:nvSpPr>
        <p:spPr>
          <a:xfrm>
            <a:off x="98475" y="3650816"/>
            <a:ext cx="9797682" cy="461665"/>
          </a:xfrm>
          <a:prstGeom prst="rect">
            <a:avLst/>
          </a:prstGeom>
        </p:spPr>
        <p:txBody>
          <a:bodyPr wrap="none">
            <a:spAutoFit/>
          </a:bodyPr>
          <a:lstStyle/>
          <a:p>
            <a:r>
              <a:rPr lang="es-AR" sz="2400" dirty="0"/>
              <a:t>¿ y las </a:t>
            </a:r>
            <a:r>
              <a:rPr lang="es-AR" sz="2400" dirty="0" err="1"/>
              <a:t>Transmitancias</a:t>
            </a:r>
            <a:r>
              <a:rPr lang="es-AR" sz="2400" dirty="0"/>
              <a:t> de los demás componentes? ¿Qué expresiones tienen?</a:t>
            </a:r>
          </a:p>
        </p:txBody>
      </p:sp>
      <p:sp>
        <p:nvSpPr>
          <p:cNvPr id="7" name="CuadroTexto 6"/>
          <p:cNvSpPr txBox="1"/>
          <p:nvPr/>
        </p:nvSpPr>
        <p:spPr>
          <a:xfrm>
            <a:off x="98475" y="4281685"/>
            <a:ext cx="10764998" cy="461665"/>
          </a:xfrm>
          <a:prstGeom prst="rect">
            <a:avLst/>
          </a:prstGeom>
          <a:noFill/>
        </p:spPr>
        <p:txBody>
          <a:bodyPr wrap="none" rtlCol="0">
            <a:spAutoFit/>
          </a:bodyPr>
          <a:lstStyle/>
          <a:p>
            <a:r>
              <a:rPr lang="es-AR" sz="2400" dirty="0"/>
              <a:t>Yang et al (2001) presenta un compendio de las aproximaciones de estas expresiones</a:t>
            </a:r>
          </a:p>
        </p:txBody>
      </p:sp>
      <p:pic>
        <p:nvPicPr>
          <p:cNvPr id="12" name="Imagen 11"/>
          <p:cNvPicPr>
            <a:picLocks noChangeAspect="1"/>
          </p:cNvPicPr>
          <p:nvPr/>
        </p:nvPicPr>
        <p:blipFill>
          <a:blip r:embed="rId7"/>
          <a:stretch>
            <a:fillRect/>
          </a:stretch>
        </p:blipFill>
        <p:spPr>
          <a:xfrm>
            <a:off x="0" y="2478499"/>
            <a:ext cx="12093525" cy="4379501"/>
          </a:xfrm>
          <a:prstGeom prst="rect">
            <a:avLst/>
          </a:prstGeom>
        </p:spPr>
      </p:pic>
      <p:pic>
        <p:nvPicPr>
          <p:cNvPr id="2" name="Imagen 1">
            <a:extLst>
              <a:ext uri="{FF2B5EF4-FFF2-40B4-BE49-F238E27FC236}">
                <a16:creationId xmlns:a16="http://schemas.microsoft.com/office/drawing/2014/main" id="{63C85B93-8DE4-D961-F5E0-28920EAE1FE0}"/>
              </a:ext>
            </a:extLst>
          </p:cNvPr>
          <p:cNvPicPr>
            <a:picLocks noChangeAspect="1"/>
          </p:cNvPicPr>
          <p:nvPr/>
        </p:nvPicPr>
        <p:blipFill>
          <a:blip r:embed="rId8"/>
          <a:stretch>
            <a:fillRect/>
          </a:stretch>
        </p:blipFill>
        <p:spPr>
          <a:xfrm>
            <a:off x="209369" y="55595"/>
            <a:ext cx="693630" cy="657312"/>
          </a:xfrm>
          <a:prstGeom prst="rect">
            <a:avLst/>
          </a:prstGeom>
        </p:spPr>
      </p:pic>
      <p:sp>
        <p:nvSpPr>
          <p:cNvPr id="4" name="CuadroTexto 3">
            <a:extLst>
              <a:ext uri="{FF2B5EF4-FFF2-40B4-BE49-F238E27FC236}">
                <a16:creationId xmlns:a16="http://schemas.microsoft.com/office/drawing/2014/main" id="{82CA8FC5-A84B-CE09-5B1A-0D2F6958922C}"/>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6" name="Conector recto 5">
            <a:extLst>
              <a:ext uri="{FF2B5EF4-FFF2-40B4-BE49-F238E27FC236}">
                <a16:creationId xmlns:a16="http://schemas.microsoft.com/office/drawing/2014/main" id="{70B8F35F-A908-4C51-96DF-BC13F47BE255}"/>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Picture 4" descr="CCT LOGO | CONICET Salta-Jujuy">
            <a:extLst>
              <a:ext uri="{FF2B5EF4-FFF2-40B4-BE49-F238E27FC236}">
                <a16:creationId xmlns:a16="http://schemas.microsoft.com/office/drawing/2014/main" id="{36658847-AC06-3A98-81A0-9BDF70E1179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50 años del escudo de la UNSa y la permanencia del sentir ...">
            <a:extLst>
              <a:ext uri="{FF2B5EF4-FFF2-40B4-BE49-F238E27FC236}">
                <a16:creationId xmlns:a16="http://schemas.microsoft.com/office/drawing/2014/main" id="{75CDAF7E-659E-B583-68AC-B20CF000A93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63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ntr" presetSubtype="16"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circle(in)">
                                      <p:cBhvr>
                                        <p:cTn id="48" dur="20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9" grpId="0"/>
      <p:bldP spid="10" grpId="0"/>
      <p:bldP spid="11" grpId="0"/>
      <p:bldP spid="13" grpId="0"/>
      <p:bldP spid="14" grpId="0"/>
      <p:bldP spid="15" grpId="0"/>
      <p:bldP spid="16" grpId="0"/>
      <p:bldP spid="17"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873212" y="3991098"/>
            <a:ext cx="2913889" cy="1738207"/>
          </a:xfrm>
          <a:prstGeom prst="rect">
            <a:avLst/>
          </a:prstGeom>
        </p:spPr>
      </p:pic>
      <p:pic>
        <p:nvPicPr>
          <p:cNvPr id="8" name="Imagen 7"/>
          <p:cNvPicPr>
            <a:picLocks noChangeAspect="1"/>
          </p:cNvPicPr>
          <p:nvPr/>
        </p:nvPicPr>
        <p:blipFill>
          <a:blip r:embed="rId3"/>
          <a:stretch>
            <a:fillRect/>
          </a:stretch>
        </p:blipFill>
        <p:spPr>
          <a:xfrm>
            <a:off x="1299995" y="6130728"/>
            <a:ext cx="2385802" cy="417670"/>
          </a:xfrm>
          <a:prstGeom prst="rect">
            <a:avLst/>
          </a:prstGeom>
        </p:spPr>
      </p:pic>
      <p:pic>
        <p:nvPicPr>
          <p:cNvPr id="9" name="Imagen 8"/>
          <p:cNvPicPr>
            <a:picLocks noChangeAspect="1"/>
          </p:cNvPicPr>
          <p:nvPr/>
        </p:nvPicPr>
        <p:blipFill>
          <a:blip r:embed="rId4"/>
          <a:stretch>
            <a:fillRect/>
          </a:stretch>
        </p:blipFill>
        <p:spPr>
          <a:xfrm>
            <a:off x="209369" y="869584"/>
            <a:ext cx="4953000" cy="2971800"/>
          </a:xfrm>
          <a:prstGeom prst="rect">
            <a:avLst/>
          </a:prstGeom>
        </p:spPr>
      </p:pic>
      <p:pic>
        <p:nvPicPr>
          <p:cNvPr id="11" name="Imagen 10"/>
          <p:cNvPicPr>
            <a:picLocks noChangeAspect="1"/>
          </p:cNvPicPr>
          <p:nvPr/>
        </p:nvPicPr>
        <p:blipFill>
          <a:blip r:embed="rId5"/>
          <a:stretch>
            <a:fillRect/>
          </a:stretch>
        </p:blipFill>
        <p:spPr>
          <a:xfrm>
            <a:off x="6096000" y="1017036"/>
            <a:ext cx="5564014" cy="1454231"/>
          </a:xfrm>
          <a:prstGeom prst="rect">
            <a:avLst/>
          </a:prstGeom>
        </p:spPr>
      </p:pic>
      <p:pic>
        <p:nvPicPr>
          <p:cNvPr id="12" name="Imagen 11"/>
          <p:cNvPicPr>
            <a:picLocks noChangeAspect="1"/>
          </p:cNvPicPr>
          <p:nvPr/>
        </p:nvPicPr>
        <p:blipFill>
          <a:blip r:embed="rId6"/>
          <a:stretch>
            <a:fillRect/>
          </a:stretch>
        </p:blipFill>
        <p:spPr>
          <a:xfrm>
            <a:off x="6096000" y="2683110"/>
            <a:ext cx="4756319" cy="2615976"/>
          </a:xfrm>
          <a:prstGeom prst="rect">
            <a:avLst/>
          </a:prstGeom>
        </p:spPr>
      </p:pic>
      <p:sp>
        <p:nvSpPr>
          <p:cNvPr id="13" name="CuadroTexto 12"/>
          <p:cNvSpPr txBox="1"/>
          <p:nvPr/>
        </p:nvSpPr>
        <p:spPr>
          <a:xfrm>
            <a:off x="5809957" y="5514535"/>
            <a:ext cx="5720284" cy="461665"/>
          </a:xfrm>
          <a:prstGeom prst="rect">
            <a:avLst/>
          </a:prstGeom>
          <a:noFill/>
        </p:spPr>
        <p:txBody>
          <a:bodyPr wrap="none" rtlCol="0">
            <a:spAutoFit/>
          </a:bodyPr>
          <a:lstStyle/>
          <a:p>
            <a:r>
              <a:rPr lang="es-AR" sz="2400" dirty="0"/>
              <a:t>Todo esto es para condición de CIELO CLARO</a:t>
            </a:r>
          </a:p>
        </p:txBody>
      </p:sp>
      <p:pic>
        <p:nvPicPr>
          <p:cNvPr id="2" name="Imagen 1">
            <a:extLst>
              <a:ext uri="{FF2B5EF4-FFF2-40B4-BE49-F238E27FC236}">
                <a16:creationId xmlns:a16="http://schemas.microsoft.com/office/drawing/2014/main" id="{88D75450-0D51-AAB1-939F-8148EE3AAFBB}"/>
              </a:ext>
            </a:extLst>
          </p:cNvPr>
          <p:cNvPicPr>
            <a:picLocks noChangeAspect="1"/>
          </p:cNvPicPr>
          <p:nvPr/>
        </p:nvPicPr>
        <p:blipFill>
          <a:blip r:embed="rId7"/>
          <a:stretch>
            <a:fillRect/>
          </a:stretch>
        </p:blipFill>
        <p:spPr>
          <a:xfrm>
            <a:off x="209369" y="55595"/>
            <a:ext cx="693630" cy="657312"/>
          </a:xfrm>
          <a:prstGeom prst="rect">
            <a:avLst/>
          </a:prstGeom>
        </p:spPr>
      </p:pic>
      <p:sp>
        <p:nvSpPr>
          <p:cNvPr id="3" name="CuadroTexto 2">
            <a:extLst>
              <a:ext uri="{FF2B5EF4-FFF2-40B4-BE49-F238E27FC236}">
                <a16:creationId xmlns:a16="http://schemas.microsoft.com/office/drawing/2014/main" id="{4140FF5C-B325-F176-F5DE-C44FBFCC36BC}"/>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4" name="Conector recto 3">
            <a:extLst>
              <a:ext uri="{FF2B5EF4-FFF2-40B4-BE49-F238E27FC236}">
                <a16:creationId xmlns:a16="http://schemas.microsoft.com/office/drawing/2014/main" id="{F54E1CD2-7C35-7BA2-ED33-93BC5AE5D965}"/>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4" descr="CCT LOGO | CONICET Salta-Jujuy">
            <a:extLst>
              <a:ext uri="{FF2B5EF4-FFF2-40B4-BE49-F238E27FC236}">
                <a16:creationId xmlns:a16="http://schemas.microsoft.com/office/drawing/2014/main" id="{FC699632-3A41-3D88-DD2C-80276DE17B3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50 años del escudo de la UNSa y la permanencia del sentir ...">
            <a:extLst>
              <a:ext uri="{FF2B5EF4-FFF2-40B4-BE49-F238E27FC236}">
                <a16:creationId xmlns:a16="http://schemas.microsoft.com/office/drawing/2014/main" id="{EB3311CA-CB94-0CD9-6ACB-7540A2C777F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55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94712" y="844029"/>
            <a:ext cx="5254953" cy="5944312"/>
          </a:xfrm>
          <a:prstGeom prst="rect">
            <a:avLst/>
          </a:prstGeom>
        </p:spPr>
      </p:pic>
      <p:sp>
        <p:nvSpPr>
          <p:cNvPr id="7" name="Rectángulo 6"/>
          <p:cNvSpPr/>
          <p:nvPr/>
        </p:nvSpPr>
        <p:spPr>
          <a:xfrm>
            <a:off x="98476" y="820526"/>
            <a:ext cx="2053883" cy="492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ctángulo 12"/>
          <p:cNvSpPr/>
          <p:nvPr/>
        </p:nvSpPr>
        <p:spPr>
          <a:xfrm>
            <a:off x="98476" y="1878936"/>
            <a:ext cx="1688123" cy="492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Rectángulo 13"/>
          <p:cNvSpPr/>
          <p:nvPr/>
        </p:nvSpPr>
        <p:spPr>
          <a:xfrm>
            <a:off x="133645" y="2950071"/>
            <a:ext cx="1617783" cy="492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 name="Rectángulo 14"/>
          <p:cNvSpPr/>
          <p:nvPr/>
        </p:nvSpPr>
        <p:spPr>
          <a:xfrm>
            <a:off x="100000" y="4021206"/>
            <a:ext cx="3404381" cy="5489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Rectángulo 15"/>
          <p:cNvSpPr/>
          <p:nvPr/>
        </p:nvSpPr>
        <p:spPr>
          <a:xfrm>
            <a:off x="138241" y="5658008"/>
            <a:ext cx="2124219" cy="492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0" name="Imagen 9"/>
          <p:cNvPicPr>
            <a:picLocks noChangeAspect="1"/>
          </p:cNvPicPr>
          <p:nvPr/>
        </p:nvPicPr>
        <p:blipFill>
          <a:blip r:embed="rId4"/>
          <a:stretch>
            <a:fillRect/>
          </a:stretch>
        </p:blipFill>
        <p:spPr>
          <a:xfrm>
            <a:off x="6216639" y="913688"/>
            <a:ext cx="5644433" cy="1734869"/>
          </a:xfrm>
          <a:prstGeom prst="rect">
            <a:avLst/>
          </a:prstGeom>
        </p:spPr>
      </p:pic>
      <p:pic>
        <p:nvPicPr>
          <p:cNvPr id="2" name="Imagen 1">
            <a:extLst>
              <a:ext uri="{FF2B5EF4-FFF2-40B4-BE49-F238E27FC236}">
                <a16:creationId xmlns:a16="http://schemas.microsoft.com/office/drawing/2014/main" id="{05128417-5BC8-3A1D-138B-F6162349DF59}"/>
              </a:ext>
            </a:extLst>
          </p:cNvPr>
          <p:cNvPicPr>
            <a:picLocks noChangeAspect="1"/>
          </p:cNvPicPr>
          <p:nvPr/>
        </p:nvPicPr>
        <p:blipFill>
          <a:blip r:embed="rId5"/>
          <a:stretch>
            <a:fillRect/>
          </a:stretch>
        </p:blipFill>
        <p:spPr>
          <a:xfrm>
            <a:off x="209369" y="55595"/>
            <a:ext cx="693630" cy="657312"/>
          </a:xfrm>
          <a:prstGeom prst="rect">
            <a:avLst/>
          </a:prstGeom>
        </p:spPr>
      </p:pic>
      <p:sp>
        <p:nvSpPr>
          <p:cNvPr id="4" name="CuadroTexto 3">
            <a:extLst>
              <a:ext uri="{FF2B5EF4-FFF2-40B4-BE49-F238E27FC236}">
                <a16:creationId xmlns:a16="http://schemas.microsoft.com/office/drawing/2014/main" id="{ABC48CC2-4A6D-E18E-8C26-435CB094A0D3}"/>
              </a:ext>
            </a:extLst>
          </p:cNvPr>
          <p:cNvSpPr txBox="1"/>
          <p:nvPr/>
        </p:nvSpPr>
        <p:spPr>
          <a:xfrm>
            <a:off x="4438650" y="217365"/>
            <a:ext cx="6732666" cy="400110"/>
          </a:xfrm>
          <a:prstGeom prst="rect">
            <a:avLst/>
          </a:prstGeom>
          <a:noFill/>
        </p:spPr>
        <p:txBody>
          <a:bodyPr wrap="square">
            <a:spAutoFit/>
          </a:bodyPr>
          <a:lstStyle/>
          <a:p>
            <a:pPr algn="ctr"/>
            <a:r>
              <a:rPr lang="en-US" sz="1000" dirty="0"/>
              <a:t>Curso de Posgrado</a:t>
            </a:r>
            <a:r>
              <a:rPr lang="es-AR" sz="1000" dirty="0"/>
              <a:t>: </a:t>
            </a:r>
            <a:r>
              <a:rPr lang="es-AR" sz="1000" dirty="0">
                <a:effectLst/>
                <a:latin typeface="Aptos" panose="020B0004020202020204" pitchFamily="34" charset="0"/>
                <a:ea typeface="Aptos" panose="020B0004020202020204" pitchFamily="34" charset="0"/>
                <a:cs typeface="Times New Roman" panose="02020603050405020304" pitchFamily="18" charset="0"/>
              </a:rPr>
              <a:t>"Tópicos avanzados sobre medición y evaluación de radiación solar – 2024”</a:t>
            </a:r>
          </a:p>
          <a:p>
            <a:pPr algn="ctr"/>
            <a:r>
              <a:rPr lang="es-AR" sz="1000" dirty="0">
                <a:latin typeface="Aptos" panose="020B0004020202020204" pitchFamily="34" charset="0"/>
                <a:cs typeface="Times New Roman" panose="02020603050405020304" pitchFamily="18" charset="0"/>
              </a:rPr>
              <a:t>2 al 6 de Diciembre de 2024 – Facultad de Ciencias Exactas – Universidad Nacional de Salta</a:t>
            </a:r>
            <a:endParaRPr lang="es-AR" sz="1000" dirty="0"/>
          </a:p>
        </p:txBody>
      </p:sp>
      <p:cxnSp>
        <p:nvCxnSpPr>
          <p:cNvPr id="5" name="Conector recto 4">
            <a:extLst>
              <a:ext uri="{FF2B5EF4-FFF2-40B4-BE49-F238E27FC236}">
                <a16:creationId xmlns:a16="http://schemas.microsoft.com/office/drawing/2014/main" id="{1F76D07F-6B69-C2FA-AC02-9479FD3558E4}"/>
              </a:ext>
            </a:extLst>
          </p:cNvPr>
          <p:cNvCxnSpPr/>
          <p:nvPr/>
        </p:nvCxnSpPr>
        <p:spPr>
          <a:xfrm>
            <a:off x="0" y="81745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4" descr="CCT LOGO | CONICET Salta-Jujuy">
            <a:extLst>
              <a:ext uri="{FF2B5EF4-FFF2-40B4-BE49-F238E27FC236}">
                <a16:creationId xmlns:a16="http://schemas.microsoft.com/office/drawing/2014/main" id="{3CD0C997-6C5E-786A-2617-FA4DC4012B9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067" y="76200"/>
            <a:ext cx="693630" cy="6936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50 años del escudo de la UNSa y la permanencia del sentir ...">
            <a:extLst>
              <a:ext uri="{FF2B5EF4-FFF2-40B4-BE49-F238E27FC236}">
                <a16:creationId xmlns:a16="http://schemas.microsoft.com/office/drawing/2014/main" id="{E2FC4C04-3548-8EB8-8B16-1BC50962C5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32765" y="69659"/>
            <a:ext cx="695522" cy="69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8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4" grpId="0" animBg="1"/>
      <p:bldP spid="15" grpId="0" animBg="1"/>
      <p:bldP spid="16"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TotalTime>
  <Words>3605</Words>
  <Application>Microsoft Office PowerPoint</Application>
  <PresentationFormat>Panorámica</PresentationFormat>
  <Paragraphs>436</Paragraphs>
  <Slides>44</Slides>
  <Notes>19</Notes>
  <HiddenSlides>0</HiddenSlides>
  <MMClips>0</MMClips>
  <ScaleCrop>false</ScaleCrop>
  <HeadingPairs>
    <vt:vector size="8" baseType="variant">
      <vt:variant>
        <vt:lpstr>Fuentes usadas</vt:lpstr>
      </vt:variant>
      <vt:variant>
        <vt:i4>9</vt:i4>
      </vt:variant>
      <vt:variant>
        <vt:lpstr>Tema</vt:lpstr>
      </vt:variant>
      <vt:variant>
        <vt:i4>1</vt:i4>
      </vt:variant>
      <vt:variant>
        <vt:lpstr>Servidores OLE incrustados</vt:lpstr>
      </vt:variant>
      <vt:variant>
        <vt:i4>2</vt:i4>
      </vt:variant>
      <vt:variant>
        <vt:lpstr>Títulos de diapositiva</vt:lpstr>
      </vt:variant>
      <vt:variant>
        <vt:i4>44</vt:i4>
      </vt:variant>
    </vt:vector>
  </HeadingPairs>
  <TitlesOfParts>
    <vt:vector size="56" baseType="lpstr">
      <vt:lpstr>Aptos</vt:lpstr>
      <vt:lpstr>Arial</vt:lpstr>
      <vt:lpstr>Calibri</vt:lpstr>
      <vt:lpstr>Calibri Light</vt:lpstr>
      <vt:lpstr>Cambria Math</vt:lpstr>
      <vt:lpstr>Liberation Serif</vt:lpstr>
      <vt:lpstr>Symbol</vt:lpstr>
      <vt:lpstr>Times New Roman</vt:lpstr>
      <vt:lpstr>Wingdings</vt:lpstr>
      <vt:lpstr>Tema de Office</vt:lpstr>
      <vt:lpstr>Ecuación</vt:lpstr>
      <vt:lpstr>SPW 11.0 Graph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ESTIMACIÓN DE LA TURBIDEZ ATMOSFÉRICA β DE ÅNGSTRÖM A PARTIR DE UNA VARIACIÓN DEL MODELO HÍBRIDO DE YANG, APLICADA A DATOS METEOROLÓGICOS Y DE RADIACIÓN SOLAR. Caso de estudio: China.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Germán Salazar</cp:lastModifiedBy>
  <cp:revision>130</cp:revision>
  <dcterms:created xsi:type="dcterms:W3CDTF">2018-09-04T01:24:26Z</dcterms:created>
  <dcterms:modified xsi:type="dcterms:W3CDTF">2024-11-29T01:57:15Z</dcterms:modified>
</cp:coreProperties>
</file>